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93" r:id="rId1"/>
  </p:sldMasterIdLst>
  <p:handoutMasterIdLst>
    <p:handoutMasterId r:id="rId26"/>
  </p:handoutMasterIdLst>
  <p:sldIdLst>
    <p:sldId id="256" r:id="rId2"/>
    <p:sldId id="257" r:id="rId3"/>
    <p:sldId id="281" r:id="rId4"/>
    <p:sldId id="291" r:id="rId5"/>
    <p:sldId id="294" r:id="rId6"/>
    <p:sldId id="295" r:id="rId7"/>
    <p:sldId id="296" r:id="rId8"/>
    <p:sldId id="263" r:id="rId9"/>
    <p:sldId id="290" r:id="rId10"/>
    <p:sldId id="289" r:id="rId11"/>
    <p:sldId id="292" r:id="rId12"/>
    <p:sldId id="261" r:id="rId13"/>
    <p:sldId id="264" r:id="rId14"/>
    <p:sldId id="287" r:id="rId15"/>
    <p:sldId id="282" r:id="rId16"/>
    <p:sldId id="288" r:id="rId17"/>
    <p:sldId id="273" r:id="rId18"/>
    <p:sldId id="277" r:id="rId19"/>
    <p:sldId id="278" r:id="rId20"/>
    <p:sldId id="297" r:id="rId21"/>
    <p:sldId id="298" r:id="rId22"/>
    <p:sldId id="299" r:id="rId23"/>
    <p:sldId id="279" r:id="rId24"/>
    <p:sldId id="301" r:id="rId25"/>
  </p:sldIdLst>
  <p:sldSz cx="9144000" cy="6858000" type="screen4x3"/>
  <p:notesSz cx="6858000" cy="9144000"/>
  <p:embeddedFontLst>
    <p:embeddedFont>
      <p:font typeface="Verdana" pitchFamily="34" charset="0"/>
      <p:regular r:id="rId27"/>
      <p:bold r:id="rId28"/>
      <p:italic r:id="rId29"/>
      <p:boldItalic r:id="rId30"/>
    </p:embeddedFont>
    <p:embeddedFont>
      <p:font typeface="Calibri" pitchFamily="34" charset="0"/>
      <p:regular r:id="rId31"/>
      <p:bold r:id="rId32"/>
      <p:italic r:id="rId33"/>
      <p:boldItalic r:id="rId34"/>
    </p:embeddedFont>
    <p:embeddedFont>
      <p:font typeface="Tahoma" pitchFamily="34" charset="0"/>
      <p:regular r:id="rId35"/>
      <p:bold r:id="rId36"/>
    </p:embeddedFont>
    <p:embeddedFont>
      <p:font typeface="Constantia" pitchFamily="18" charset="0"/>
      <p:regular r:id="rId37"/>
      <p:bold r:id="rId38"/>
      <p:italic r:id="rId39"/>
      <p:boldItalic r:id="rId40"/>
    </p:embeddedFont>
    <p:embeddedFont>
      <p:font typeface="Wingdings 2" pitchFamily="18" charset="2"/>
      <p:regular r:id="rId41"/>
    </p:embeddedFont>
  </p:embeddedFont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4662" autoAdjust="0"/>
  </p:normalViewPr>
  <p:slideViewPr>
    <p:cSldViewPr snapToGrid="0">
      <p:cViewPr>
        <p:scale>
          <a:sx n="66" d="100"/>
          <a:sy n="66" d="100"/>
        </p:scale>
        <p:origin x="-7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84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4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E3ADC55-77CE-4850-8801-29D7904EBD7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EAA76893-22A3-4BA3-80CA-61D5E5AC745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75CEE0-028D-4FFB-9CFE-FA77E15C1085}" type="slidenum">
              <a:rPr lang="en-US" smtClean="0"/>
              <a:pPr>
                <a:defRPr/>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4D433D-7837-4E74-9205-E70055E27B15}" type="slidenum">
              <a:rPr lang="en-US" smtClean="0"/>
              <a:pPr>
                <a:defRPr/>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9"/>
          <p:cNvSpPr>
            <a:spLocks noGrp="1" noChangeArrowheads="1"/>
          </p:cNvSpPr>
          <p:nvPr>
            <p:ph type="dt" sz="half" idx="10"/>
          </p:nvPr>
        </p:nvSpPr>
        <p:spPr/>
        <p:txBody>
          <a:bodyPr/>
          <a:lstStyle>
            <a:lvl1pPr>
              <a:defRPr/>
            </a:lvl1pPr>
          </a:lstStyle>
          <a:p>
            <a:pPr>
              <a:defRPr/>
            </a:pPr>
            <a:endParaRPr lang="en-US"/>
          </a:p>
        </p:txBody>
      </p:sp>
      <p:sp>
        <p:nvSpPr>
          <p:cNvPr id="4" name="Rectangle 20"/>
          <p:cNvSpPr>
            <a:spLocks noGrp="1" noChangeArrowheads="1"/>
          </p:cNvSpPr>
          <p:nvPr>
            <p:ph type="ftr" sz="quarter" idx="11"/>
          </p:nvPr>
        </p:nvSpPr>
        <p:spPr/>
        <p:txBody>
          <a:bodyPr/>
          <a:lstStyle>
            <a:lvl1pPr>
              <a:defRPr/>
            </a:lvl1pPr>
          </a:lstStyle>
          <a:p>
            <a:pPr>
              <a:defRPr/>
            </a:pPr>
            <a:endParaRPr lang="en-US"/>
          </a:p>
        </p:txBody>
      </p:sp>
      <p:sp>
        <p:nvSpPr>
          <p:cNvPr id="5" name="Rectangle 21"/>
          <p:cNvSpPr>
            <a:spLocks noGrp="1" noChangeArrowheads="1"/>
          </p:cNvSpPr>
          <p:nvPr>
            <p:ph type="sldNum" sz="quarter" idx="12"/>
          </p:nvPr>
        </p:nvSpPr>
        <p:spPr/>
        <p:txBody>
          <a:bodyPr/>
          <a:lstStyle>
            <a:lvl1pPr>
              <a:defRPr/>
            </a:lvl1pPr>
          </a:lstStyle>
          <a:p>
            <a:pPr>
              <a:defRPr/>
            </a:pPr>
            <a:fld id="{CEBD78F4-1326-4F3E-9DC8-F73638FEB799}" type="slidenum">
              <a:rPr lang="en-US"/>
              <a:pPr>
                <a:defRPr/>
              </a:pPr>
              <a:t>‹#›</a:t>
            </a:fld>
            <a:endParaRPr lang="en-US"/>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a:defRPr/>
            </a:lvl1pPr>
          </a:lstStyle>
          <a:p>
            <a:pPr>
              <a:defRPr/>
            </a:pPr>
            <a:endParaRPr lang="en-US"/>
          </a:p>
        </p:txBody>
      </p:sp>
      <p:sp>
        <p:nvSpPr>
          <p:cNvPr id="8" name="Rectangle 20"/>
          <p:cNvSpPr>
            <a:spLocks noGrp="1" noChangeArrowheads="1"/>
          </p:cNvSpPr>
          <p:nvPr>
            <p:ph type="ftr" sz="quarter" idx="11"/>
          </p:nvPr>
        </p:nvSpPr>
        <p:spPr/>
        <p:txBody>
          <a:bodyPr/>
          <a:lstStyle>
            <a:lvl1pPr>
              <a:defRPr/>
            </a:lvl1pPr>
          </a:lstStyle>
          <a:p>
            <a:pPr>
              <a:defRPr/>
            </a:pPr>
            <a:endParaRPr lang="en-US"/>
          </a:p>
        </p:txBody>
      </p:sp>
      <p:sp>
        <p:nvSpPr>
          <p:cNvPr id="9" name="Rectangle 21"/>
          <p:cNvSpPr>
            <a:spLocks noGrp="1" noChangeArrowheads="1"/>
          </p:cNvSpPr>
          <p:nvPr>
            <p:ph type="sldNum" sz="quarter" idx="12"/>
          </p:nvPr>
        </p:nvSpPr>
        <p:spPr/>
        <p:txBody>
          <a:bodyPr/>
          <a:lstStyle>
            <a:lvl1pPr>
              <a:defRPr/>
            </a:lvl1pPr>
          </a:lstStyle>
          <a:p>
            <a:pPr>
              <a:defRPr/>
            </a:pPr>
            <a:fld id="{79F81A31-8492-402E-844C-02E701338234}"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00A63A-195B-4009-A168-E526EF0D7C8B}" type="slidenum">
              <a:rPr lang="en-US" smtClean="0"/>
              <a:pPr>
                <a:defRPr/>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827F3A-E399-4AD5-9719-E5E4B80B155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EEAF00-2269-44B3-9690-E7C2BCD6586C}" type="slidenum">
              <a:rPr lang="en-US" smtClean="0"/>
              <a:pPr>
                <a:defRPr/>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21B8D3-4B69-4DA4-BCE0-898E7F3152CA}" type="slidenum">
              <a:rPr lang="en-US" smtClean="0"/>
              <a:pPr>
                <a:defRPr/>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AC7C02A-BAFC-48C2-9F35-2FA69A65B2BE}" type="slidenum">
              <a:rPr lang="en-US" smtClean="0"/>
              <a:pPr>
                <a:defRPr/>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079A00-036B-4CE2-A627-351CD0AF0242}" type="slidenum">
              <a:rPr lang="en-US" smtClean="0"/>
              <a:pPr>
                <a:defRPr/>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A5CD55-F783-49DC-BDB7-4D4BAFF544C9}" type="slidenum">
              <a:rPr lang="en-US" smtClean="0"/>
              <a:pPr>
                <a:defRPr/>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B1C5BB90-9B8C-4FA3-BEB5-F807758EC110}"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27AC1D8-1ACC-4328-81F6-F817A6B4FB16}"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ransition spd="slow">
    <p:fade thruBlk="1"/>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oleObject" Target="../embeddings/oleObject16.bin"/><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mlDrawing" Target="../drawings/vmlDrawing17.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5" descr="patty"/>
          <p:cNvSpPr>
            <a:spLocks noChangeAspect="1" noChangeArrowheads="1"/>
          </p:cNvSpPr>
          <p:nvPr/>
        </p:nvSpPr>
        <p:spPr bwMode="auto">
          <a:xfrm>
            <a:off x="155575" y="46038"/>
            <a:ext cx="5353050" cy="3648075"/>
          </a:xfrm>
          <a:prstGeom prst="rect">
            <a:avLst/>
          </a:prstGeom>
          <a:noFill/>
          <a:ln w="9525">
            <a:noFill/>
            <a:miter lim="800000"/>
            <a:headEnd/>
            <a:tailEnd/>
          </a:ln>
        </p:spPr>
        <p:txBody>
          <a:bodyPr/>
          <a:lstStyle/>
          <a:p>
            <a:endParaRPr lang="en-US"/>
          </a:p>
        </p:txBody>
      </p:sp>
      <p:sp>
        <p:nvSpPr>
          <p:cNvPr id="2073" name="Text Box 25"/>
          <p:cNvSpPr txBox="1">
            <a:spLocks noChangeArrowheads="1"/>
          </p:cNvSpPr>
          <p:nvPr/>
        </p:nvSpPr>
        <p:spPr bwMode="auto">
          <a:xfrm>
            <a:off x="1422400" y="1817688"/>
            <a:ext cx="5694363" cy="3019425"/>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r>
              <a:rPr lang="en-US" sz="4800" b="1" dirty="0">
                <a:latin typeface="Arial" pitchFamily="34" charset="0"/>
              </a:rPr>
              <a:t>Montessori’s </a:t>
            </a:r>
          </a:p>
          <a:p>
            <a:pPr algn="ctr"/>
            <a:r>
              <a:rPr lang="en-US" sz="4800" b="1" dirty="0">
                <a:latin typeface="Arial" pitchFamily="34" charset="0"/>
              </a:rPr>
              <a:t>Planes </a:t>
            </a:r>
          </a:p>
          <a:p>
            <a:pPr algn="ctr"/>
            <a:r>
              <a:rPr lang="en-US" sz="4800" b="1" dirty="0">
                <a:latin typeface="Arial" pitchFamily="34" charset="0"/>
              </a:rPr>
              <a:t>Of</a:t>
            </a:r>
          </a:p>
          <a:p>
            <a:pPr algn="ctr"/>
            <a:r>
              <a:rPr lang="en-US" sz="4800" b="1" dirty="0">
                <a:latin typeface="Arial" pitchFamily="34" charset="0"/>
              </a:rPr>
              <a:t>Development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73"/>
                                        </p:tgtEl>
                                        <p:attrNameLst>
                                          <p:attrName>style.visibility</p:attrName>
                                        </p:attrNameLst>
                                      </p:cBhvr>
                                      <p:to>
                                        <p:strVal val="visible"/>
                                      </p:to>
                                    </p:set>
                                    <p:anim calcmode="lin" valueType="num">
                                      <p:cBhvr>
                                        <p:cTn id="7" dur="2000" fill="hold"/>
                                        <p:tgtEl>
                                          <p:spTgt spid="2073"/>
                                        </p:tgtEl>
                                        <p:attrNameLst>
                                          <p:attrName>ppt_w</p:attrName>
                                        </p:attrNameLst>
                                      </p:cBhvr>
                                      <p:tavLst>
                                        <p:tav tm="0">
                                          <p:val>
                                            <p:fltVal val="0"/>
                                          </p:val>
                                        </p:tav>
                                        <p:tav tm="100000">
                                          <p:val>
                                            <p:strVal val="#ppt_w"/>
                                          </p:val>
                                        </p:tav>
                                      </p:tavLst>
                                    </p:anim>
                                    <p:anim calcmode="lin" valueType="num">
                                      <p:cBhvr>
                                        <p:cTn id="8" dur="2000" fill="hold"/>
                                        <p:tgtEl>
                                          <p:spTgt spid="2073"/>
                                        </p:tgtEl>
                                        <p:attrNameLst>
                                          <p:attrName>ppt_h</p:attrName>
                                        </p:attrNameLst>
                                      </p:cBhvr>
                                      <p:tavLst>
                                        <p:tav tm="0">
                                          <p:val>
                                            <p:fltVal val="0"/>
                                          </p:val>
                                        </p:tav>
                                        <p:tav tm="100000">
                                          <p:val>
                                            <p:strVal val="#ppt_h"/>
                                          </p:val>
                                        </p:tav>
                                      </p:tavLst>
                                    </p:anim>
                                    <p:animEffect transition="in" filter="fade">
                                      <p:cBhvr>
                                        <p:cTn id="9" dur="20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pic>
        <p:nvPicPr>
          <p:cNvPr id="8196" name="Picture 43"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151596" name="Line 44"/>
          <p:cNvSpPr>
            <a:spLocks noChangeShapeType="1"/>
          </p:cNvSpPr>
          <p:nvPr/>
        </p:nvSpPr>
        <p:spPr bwMode="auto">
          <a:xfrm flipH="1" flipV="1">
            <a:off x="485775" y="990600"/>
            <a:ext cx="1004888" cy="1955800"/>
          </a:xfrm>
          <a:prstGeom prst="line">
            <a:avLst/>
          </a:prstGeom>
          <a:noFill/>
          <a:ln w="85725">
            <a:solidFill>
              <a:srgbClr val="FF0000"/>
            </a:solidFill>
            <a:round/>
            <a:headEnd/>
            <a:tailEnd/>
          </a:ln>
        </p:spPr>
        <p:txBody>
          <a:bodyPr/>
          <a:lstStyle/>
          <a:p>
            <a:endParaRPr lang="en-US"/>
          </a:p>
        </p:txBody>
      </p:sp>
      <p:graphicFrame>
        <p:nvGraphicFramePr>
          <p:cNvPr id="151604" name="Object 52"/>
          <p:cNvGraphicFramePr>
            <a:graphicFrameLocks noChangeAspect="1"/>
          </p:cNvGraphicFramePr>
          <p:nvPr/>
        </p:nvGraphicFramePr>
        <p:xfrm>
          <a:off x="360363" y="0"/>
          <a:ext cx="347662" cy="630238"/>
        </p:xfrm>
        <a:graphic>
          <a:graphicData uri="http://schemas.openxmlformats.org/presentationml/2006/ole">
            <p:oleObj spid="_x0000_s8194" name="CorelDRAW" r:id="rId4" imgW="909523" imgH="1607831" progId="CorelDRAW.Graphic.11">
              <p:embed/>
            </p:oleObj>
          </a:graphicData>
        </a:graphic>
      </p:graphicFrame>
      <p:sp>
        <p:nvSpPr>
          <p:cNvPr id="8198" name="Rectangle 53"/>
          <p:cNvSpPr>
            <a:spLocks noChangeArrowheads="1"/>
          </p:cNvSpPr>
          <p:nvPr/>
        </p:nvSpPr>
        <p:spPr bwMode="auto">
          <a:xfrm>
            <a:off x="557213" y="4021138"/>
            <a:ext cx="4116387" cy="1477962"/>
          </a:xfrm>
          <a:prstGeom prst="rect">
            <a:avLst/>
          </a:prstGeom>
          <a:noFill/>
          <a:ln w="9525">
            <a:noFill/>
            <a:miter lim="800000"/>
            <a:headEnd/>
            <a:tailEnd/>
          </a:ln>
        </p:spPr>
        <p:txBody>
          <a:bodyPr>
            <a:spAutoFit/>
          </a:bodyPr>
          <a:lstStyle/>
          <a:p>
            <a:r>
              <a:rPr lang="en-US">
                <a:solidFill>
                  <a:srgbClr val="000000"/>
                </a:solidFill>
                <a:latin typeface="Tahoma" pitchFamily="34" charset="0"/>
              </a:rPr>
              <a:t>Many activities in the toddler program highlight self-help skills that lead to independence.  </a:t>
            </a:r>
          </a:p>
          <a:p>
            <a:r>
              <a:rPr lang="en-US" i="1">
                <a:solidFill>
                  <a:srgbClr val="000000"/>
                </a:solidFill>
                <a:latin typeface="Tahoma" pitchFamily="34" charset="0"/>
              </a:rPr>
              <a:t>“Never do for a child what he can do for himself.”  - Maria Montessori</a:t>
            </a:r>
          </a:p>
        </p:txBody>
      </p:sp>
      <p:pic>
        <p:nvPicPr>
          <p:cNvPr id="151613" name="Picture 61"/>
          <p:cNvPicPr>
            <a:picLocks noGrp="1" noChangeAspect="1" noChangeArrowheads="1"/>
          </p:cNvPicPr>
          <p:nvPr>
            <p:ph sz="quarter" idx="1"/>
          </p:nvPr>
        </p:nvPicPr>
        <p:blipFill>
          <a:blip r:embed="rId5" cstate="print"/>
          <a:stretch>
            <a:fillRect/>
          </a:stretch>
        </p:blipFill>
        <p:spPr>
          <a:xfrm>
            <a:off x="5347672" y="3966029"/>
            <a:ext cx="3053314" cy="2189163"/>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1596"/>
                                        </p:tgtEl>
                                        <p:attrNameLst>
                                          <p:attrName>style.visibility</p:attrName>
                                        </p:attrNameLst>
                                      </p:cBhvr>
                                      <p:to>
                                        <p:strVal val="visible"/>
                                      </p:to>
                                    </p:set>
                                    <p:anim calcmode="lin" valueType="num">
                                      <p:cBhvr>
                                        <p:cTn id="7" dur="2000" fill="hold"/>
                                        <p:tgtEl>
                                          <p:spTgt spid="151596"/>
                                        </p:tgtEl>
                                        <p:attrNameLst>
                                          <p:attrName>ppt_w</p:attrName>
                                        </p:attrNameLst>
                                      </p:cBhvr>
                                      <p:tavLst>
                                        <p:tav tm="0">
                                          <p:val>
                                            <p:fltVal val="0"/>
                                          </p:val>
                                        </p:tav>
                                        <p:tav tm="100000">
                                          <p:val>
                                            <p:strVal val="#ppt_w"/>
                                          </p:val>
                                        </p:tav>
                                      </p:tavLst>
                                    </p:anim>
                                    <p:anim calcmode="lin" valueType="num">
                                      <p:cBhvr>
                                        <p:cTn id="8" dur="2000" fill="hold"/>
                                        <p:tgtEl>
                                          <p:spTgt spid="151596"/>
                                        </p:tgtEl>
                                        <p:attrNameLst>
                                          <p:attrName>ppt_h</p:attrName>
                                        </p:attrNameLst>
                                      </p:cBhvr>
                                      <p:tavLst>
                                        <p:tav tm="0">
                                          <p:val>
                                            <p:fltVal val="0"/>
                                          </p:val>
                                        </p:tav>
                                        <p:tav tm="100000">
                                          <p:val>
                                            <p:strVal val="#ppt_h"/>
                                          </p:val>
                                        </p:tav>
                                      </p:tavLst>
                                    </p:anim>
                                    <p:animEffect transition="in" filter="fade">
                                      <p:cBhvr>
                                        <p:cTn id="9" dur="2000"/>
                                        <p:tgtEl>
                                          <p:spTgt spid="151596"/>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151604"/>
                                        </p:tgtEl>
                                        <p:attrNameLst>
                                          <p:attrName>style.visibility</p:attrName>
                                        </p:attrNameLst>
                                      </p:cBhvr>
                                      <p:to>
                                        <p:strVal val="visible"/>
                                      </p:to>
                                    </p:set>
                                    <p:anim calcmode="lin" valueType="num">
                                      <p:cBhvr>
                                        <p:cTn id="13" dur="1000" fill="hold"/>
                                        <p:tgtEl>
                                          <p:spTgt spid="151604"/>
                                        </p:tgtEl>
                                        <p:attrNameLst>
                                          <p:attrName>ppt_w</p:attrName>
                                        </p:attrNameLst>
                                      </p:cBhvr>
                                      <p:tavLst>
                                        <p:tav tm="0">
                                          <p:val>
                                            <p:strVal val="#ppt_w*0.70"/>
                                          </p:val>
                                        </p:tav>
                                        <p:tav tm="100000">
                                          <p:val>
                                            <p:strVal val="#ppt_w"/>
                                          </p:val>
                                        </p:tav>
                                      </p:tavLst>
                                    </p:anim>
                                    <p:anim calcmode="lin" valueType="num">
                                      <p:cBhvr>
                                        <p:cTn id="14" dur="1000" fill="hold"/>
                                        <p:tgtEl>
                                          <p:spTgt spid="151604"/>
                                        </p:tgtEl>
                                        <p:attrNameLst>
                                          <p:attrName>ppt_h</p:attrName>
                                        </p:attrNameLst>
                                      </p:cBhvr>
                                      <p:tavLst>
                                        <p:tav tm="0">
                                          <p:val>
                                            <p:strVal val="#ppt_h"/>
                                          </p:val>
                                        </p:tav>
                                        <p:tav tm="100000">
                                          <p:val>
                                            <p:strVal val="#ppt_h"/>
                                          </p:val>
                                        </p:tav>
                                      </p:tavLst>
                                    </p:anim>
                                    <p:animEffect transition="in" filter="fade">
                                      <p:cBhvr>
                                        <p:cTn id="15" dur="1000"/>
                                        <p:tgtEl>
                                          <p:spTgt spid="151604"/>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151613"/>
                                        </p:tgtEl>
                                        <p:attrNameLst>
                                          <p:attrName>style.visibility</p:attrName>
                                        </p:attrNameLst>
                                      </p:cBhvr>
                                      <p:to>
                                        <p:strVal val="visible"/>
                                      </p:to>
                                    </p:set>
                                    <p:anim calcmode="lin" valueType="num">
                                      <p:cBhvr>
                                        <p:cTn id="19" dur="2000" fill="hold"/>
                                        <p:tgtEl>
                                          <p:spTgt spid="151613"/>
                                        </p:tgtEl>
                                        <p:attrNameLst>
                                          <p:attrName>ppt_w</p:attrName>
                                        </p:attrNameLst>
                                      </p:cBhvr>
                                      <p:tavLst>
                                        <p:tav tm="0">
                                          <p:val>
                                            <p:fltVal val="0"/>
                                          </p:val>
                                        </p:tav>
                                        <p:tav tm="100000">
                                          <p:val>
                                            <p:strVal val="#ppt_w"/>
                                          </p:val>
                                        </p:tav>
                                      </p:tavLst>
                                    </p:anim>
                                    <p:anim calcmode="lin" valueType="num">
                                      <p:cBhvr>
                                        <p:cTn id="20" dur="2000" fill="hold"/>
                                        <p:tgtEl>
                                          <p:spTgt spid="151613"/>
                                        </p:tgtEl>
                                        <p:attrNameLst>
                                          <p:attrName>ppt_h</p:attrName>
                                        </p:attrNameLst>
                                      </p:cBhvr>
                                      <p:tavLst>
                                        <p:tav tm="0">
                                          <p:val>
                                            <p:fltVal val="0"/>
                                          </p:val>
                                        </p:tav>
                                        <p:tav tm="100000">
                                          <p:val>
                                            <p:strVal val="#ppt_h"/>
                                          </p:val>
                                        </p:tav>
                                      </p:tavLst>
                                    </p:anim>
                                    <p:animEffect transition="in" filter="fade">
                                      <p:cBhvr>
                                        <p:cTn id="21" dur="2000"/>
                                        <p:tgtEl>
                                          <p:spTgt spid="151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pic>
        <p:nvPicPr>
          <p:cNvPr id="9220" name="Picture 11"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183308" name="Line 12"/>
          <p:cNvSpPr>
            <a:spLocks noChangeShapeType="1"/>
          </p:cNvSpPr>
          <p:nvPr/>
        </p:nvSpPr>
        <p:spPr bwMode="auto">
          <a:xfrm flipH="1" flipV="1">
            <a:off x="485775" y="990600"/>
            <a:ext cx="1004888" cy="1955800"/>
          </a:xfrm>
          <a:prstGeom prst="line">
            <a:avLst/>
          </a:prstGeom>
          <a:noFill/>
          <a:ln w="85725">
            <a:solidFill>
              <a:srgbClr val="FF0000"/>
            </a:solidFill>
            <a:round/>
            <a:headEnd/>
            <a:tailEnd/>
          </a:ln>
        </p:spPr>
        <p:txBody>
          <a:bodyPr/>
          <a:lstStyle/>
          <a:p>
            <a:endParaRPr lang="en-US"/>
          </a:p>
        </p:txBody>
      </p:sp>
      <p:graphicFrame>
        <p:nvGraphicFramePr>
          <p:cNvPr id="183309" name="Object 13"/>
          <p:cNvGraphicFramePr>
            <a:graphicFrameLocks noChangeAspect="1"/>
          </p:cNvGraphicFramePr>
          <p:nvPr/>
        </p:nvGraphicFramePr>
        <p:xfrm>
          <a:off x="360363" y="0"/>
          <a:ext cx="347662" cy="630238"/>
        </p:xfrm>
        <a:graphic>
          <a:graphicData uri="http://schemas.openxmlformats.org/presentationml/2006/ole">
            <p:oleObj spid="_x0000_s9218" name="CorelDRAW" r:id="rId4" imgW="909523" imgH="1607831" progId="CorelDRAW.Graphic.11">
              <p:embed/>
            </p:oleObj>
          </a:graphicData>
        </a:graphic>
      </p:graphicFrame>
      <p:sp>
        <p:nvSpPr>
          <p:cNvPr id="9222" name="Rectangle 14"/>
          <p:cNvSpPr>
            <a:spLocks noChangeArrowheads="1"/>
          </p:cNvSpPr>
          <p:nvPr/>
        </p:nvSpPr>
        <p:spPr bwMode="auto">
          <a:xfrm>
            <a:off x="400050" y="3395663"/>
            <a:ext cx="5340350" cy="2290762"/>
          </a:xfrm>
          <a:prstGeom prst="rect">
            <a:avLst/>
          </a:prstGeom>
          <a:noFill/>
          <a:ln w="9525">
            <a:noFill/>
            <a:miter lim="800000"/>
            <a:headEnd/>
            <a:tailEnd/>
          </a:ln>
        </p:spPr>
        <p:txBody>
          <a:bodyPr>
            <a:spAutoFit/>
          </a:bodyPr>
          <a:lstStyle/>
          <a:p>
            <a:r>
              <a:rPr lang="en-US" dirty="0">
                <a:solidFill>
                  <a:srgbClr val="000000"/>
                </a:solidFill>
                <a:latin typeface="Tahoma" pitchFamily="34" charset="0"/>
              </a:rPr>
              <a:t>The Montessori </a:t>
            </a:r>
            <a:r>
              <a:rPr lang="en-US" dirty="0" smtClean="0">
                <a:solidFill>
                  <a:srgbClr val="000000"/>
                </a:solidFill>
                <a:latin typeface="Tahoma" pitchFamily="34" charset="0"/>
              </a:rPr>
              <a:t>toddler and preprimary programs offer </a:t>
            </a:r>
            <a:r>
              <a:rPr lang="en-US" dirty="0">
                <a:solidFill>
                  <a:srgbClr val="000000"/>
                </a:solidFill>
                <a:latin typeface="Tahoma" pitchFamily="34" charset="0"/>
              </a:rPr>
              <a:t>creative and intriguing concepts to expand their growing vocabularies.  </a:t>
            </a:r>
          </a:p>
          <a:p>
            <a:pPr>
              <a:spcBef>
                <a:spcPct val="50000"/>
              </a:spcBef>
            </a:pPr>
            <a:r>
              <a:rPr lang="en-US" dirty="0">
                <a:solidFill>
                  <a:srgbClr val="000000"/>
                </a:solidFill>
                <a:latin typeface="Tahoma" pitchFamily="34" charset="0"/>
              </a:rPr>
              <a:t>Joining conversations, listening to stories, and learning songs and poems all nurture their budding language skills.</a:t>
            </a:r>
          </a:p>
          <a:p>
            <a:pPr>
              <a:spcBef>
                <a:spcPct val="50000"/>
              </a:spcBef>
            </a:pPr>
            <a:endParaRPr lang="en-US" dirty="0">
              <a:solidFill>
                <a:srgbClr val="000000"/>
              </a:solidFill>
              <a:latin typeface="Tahoma" pitchFamily="34" charset="0"/>
            </a:endParaRPr>
          </a:p>
        </p:txBody>
      </p:sp>
      <p:pic>
        <p:nvPicPr>
          <p:cNvPr id="183314" name="Picture 18"/>
          <p:cNvPicPr>
            <a:picLocks noGrp="1" noChangeAspect="1" noChangeArrowheads="1"/>
          </p:cNvPicPr>
          <p:nvPr>
            <p:ph/>
          </p:nvPr>
        </p:nvPicPr>
        <p:blipFill>
          <a:blip r:embed="rId5" cstate="print"/>
          <a:stretch>
            <a:fillRect/>
          </a:stretch>
        </p:blipFill>
        <p:spPr>
          <a:xfrm>
            <a:off x="6604651" y="3526971"/>
            <a:ext cx="1662892" cy="2686080"/>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83308"/>
                                        </p:tgtEl>
                                        <p:attrNameLst>
                                          <p:attrName>style.visibility</p:attrName>
                                        </p:attrNameLst>
                                      </p:cBhvr>
                                      <p:to>
                                        <p:strVal val="visible"/>
                                      </p:to>
                                    </p:set>
                                    <p:anim calcmode="lin" valueType="num">
                                      <p:cBhvr>
                                        <p:cTn id="7" dur="2000" fill="hold"/>
                                        <p:tgtEl>
                                          <p:spTgt spid="183308"/>
                                        </p:tgtEl>
                                        <p:attrNameLst>
                                          <p:attrName>ppt_w</p:attrName>
                                        </p:attrNameLst>
                                      </p:cBhvr>
                                      <p:tavLst>
                                        <p:tav tm="0">
                                          <p:val>
                                            <p:fltVal val="0"/>
                                          </p:val>
                                        </p:tav>
                                        <p:tav tm="100000">
                                          <p:val>
                                            <p:strVal val="#ppt_w"/>
                                          </p:val>
                                        </p:tav>
                                      </p:tavLst>
                                    </p:anim>
                                    <p:anim calcmode="lin" valueType="num">
                                      <p:cBhvr>
                                        <p:cTn id="8" dur="2000" fill="hold"/>
                                        <p:tgtEl>
                                          <p:spTgt spid="183308"/>
                                        </p:tgtEl>
                                        <p:attrNameLst>
                                          <p:attrName>ppt_h</p:attrName>
                                        </p:attrNameLst>
                                      </p:cBhvr>
                                      <p:tavLst>
                                        <p:tav tm="0">
                                          <p:val>
                                            <p:fltVal val="0"/>
                                          </p:val>
                                        </p:tav>
                                        <p:tav tm="100000">
                                          <p:val>
                                            <p:strVal val="#ppt_h"/>
                                          </p:val>
                                        </p:tav>
                                      </p:tavLst>
                                    </p:anim>
                                    <p:animEffect transition="in" filter="fade">
                                      <p:cBhvr>
                                        <p:cTn id="9" dur="2000"/>
                                        <p:tgtEl>
                                          <p:spTgt spid="183308"/>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183309"/>
                                        </p:tgtEl>
                                        <p:attrNameLst>
                                          <p:attrName>style.visibility</p:attrName>
                                        </p:attrNameLst>
                                      </p:cBhvr>
                                      <p:to>
                                        <p:strVal val="visible"/>
                                      </p:to>
                                    </p:set>
                                    <p:anim calcmode="lin" valueType="num">
                                      <p:cBhvr>
                                        <p:cTn id="13" dur="1000" fill="hold"/>
                                        <p:tgtEl>
                                          <p:spTgt spid="183309"/>
                                        </p:tgtEl>
                                        <p:attrNameLst>
                                          <p:attrName>ppt_w</p:attrName>
                                        </p:attrNameLst>
                                      </p:cBhvr>
                                      <p:tavLst>
                                        <p:tav tm="0">
                                          <p:val>
                                            <p:strVal val="#ppt_w*0.70"/>
                                          </p:val>
                                        </p:tav>
                                        <p:tav tm="100000">
                                          <p:val>
                                            <p:strVal val="#ppt_w"/>
                                          </p:val>
                                        </p:tav>
                                      </p:tavLst>
                                    </p:anim>
                                    <p:anim calcmode="lin" valueType="num">
                                      <p:cBhvr>
                                        <p:cTn id="14" dur="1000" fill="hold"/>
                                        <p:tgtEl>
                                          <p:spTgt spid="183309"/>
                                        </p:tgtEl>
                                        <p:attrNameLst>
                                          <p:attrName>ppt_h</p:attrName>
                                        </p:attrNameLst>
                                      </p:cBhvr>
                                      <p:tavLst>
                                        <p:tav tm="0">
                                          <p:val>
                                            <p:strVal val="#ppt_h"/>
                                          </p:val>
                                        </p:tav>
                                        <p:tav tm="100000">
                                          <p:val>
                                            <p:strVal val="#ppt_h"/>
                                          </p:val>
                                        </p:tav>
                                      </p:tavLst>
                                    </p:anim>
                                    <p:animEffect transition="in" filter="fade">
                                      <p:cBhvr>
                                        <p:cTn id="15" dur="1000"/>
                                        <p:tgtEl>
                                          <p:spTgt spid="183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Swis721 Hv BT"/>
            </a:endParaRPr>
          </a:p>
        </p:txBody>
      </p:sp>
      <p:sp>
        <p:nvSpPr>
          <p:cNvPr id="11268" name="Rectangle 5"/>
          <p:cNvSpPr>
            <a:spLocks noChangeArrowheads="1"/>
          </p:cNvSpPr>
          <p:nvPr/>
        </p:nvSpPr>
        <p:spPr bwMode="auto">
          <a:xfrm>
            <a:off x="558800" y="3724275"/>
            <a:ext cx="4668838" cy="2014538"/>
          </a:xfrm>
          <a:prstGeom prst="rect">
            <a:avLst/>
          </a:prstGeom>
          <a:noFill/>
          <a:ln w="9525">
            <a:noFill/>
            <a:miter lim="800000"/>
            <a:headEnd/>
            <a:tailEnd/>
          </a:ln>
        </p:spPr>
        <p:txBody>
          <a:bodyPr>
            <a:spAutoFit/>
          </a:bodyPr>
          <a:lstStyle/>
          <a:p>
            <a:r>
              <a:rPr lang="en-US">
                <a:solidFill>
                  <a:srgbClr val="000000"/>
                </a:solidFill>
                <a:latin typeface="Tahoma" pitchFamily="34" charset="0"/>
              </a:rPr>
              <a:t>The foundation for all future studies begin in the Montessori preprimary classroom: language, mathematics, geography, biology, music, and art. These are given through individual &amp; group lessons. The children can then explore the activities further at their own pace.</a:t>
            </a:r>
          </a:p>
        </p:txBody>
      </p:sp>
      <p:pic>
        <p:nvPicPr>
          <p:cNvPr id="11269" name="Picture 85"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21593" name="Line 89"/>
          <p:cNvSpPr>
            <a:spLocks noChangeShapeType="1"/>
          </p:cNvSpPr>
          <p:nvPr/>
        </p:nvSpPr>
        <p:spPr bwMode="auto">
          <a:xfrm flipH="1">
            <a:off x="1493838" y="906463"/>
            <a:ext cx="989012" cy="2035175"/>
          </a:xfrm>
          <a:prstGeom prst="line">
            <a:avLst/>
          </a:prstGeom>
          <a:noFill/>
          <a:ln w="85725">
            <a:solidFill>
              <a:schemeClr val="bg2"/>
            </a:solidFill>
            <a:round/>
            <a:headEnd/>
            <a:tailEnd/>
          </a:ln>
        </p:spPr>
        <p:txBody>
          <a:bodyPr/>
          <a:lstStyle/>
          <a:p>
            <a:endParaRPr lang="en-US"/>
          </a:p>
        </p:txBody>
      </p:sp>
      <p:graphicFrame>
        <p:nvGraphicFramePr>
          <p:cNvPr id="21598" name="Object 94"/>
          <p:cNvGraphicFramePr>
            <a:graphicFrameLocks noChangeAspect="1"/>
          </p:cNvGraphicFramePr>
          <p:nvPr/>
        </p:nvGraphicFramePr>
        <p:xfrm>
          <a:off x="360363" y="0"/>
          <a:ext cx="347662" cy="630238"/>
        </p:xfrm>
        <a:graphic>
          <a:graphicData uri="http://schemas.openxmlformats.org/presentationml/2006/ole">
            <p:oleObj spid="_x0000_s11266" name="CorelDRAW" r:id="rId4" imgW="909523" imgH="1607831" progId="CorelDRAW.Graphic.11">
              <p:embed/>
            </p:oleObj>
          </a:graphicData>
        </a:graphic>
      </p:graphicFrame>
      <p:pic>
        <p:nvPicPr>
          <p:cNvPr id="21607" name="Picture 103"/>
          <p:cNvPicPr>
            <a:picLocks noGrp="1" noChangeAspect="1" noChangeArrowheads="1"/>
          </p:cNvPicPr>
          <p:nvPr>
            <p:ph sz="quarter" idx="1"/>
          </p:nvPr>
        </p:nvPicPr>
        <p:blipFill>
          <a:blip r:embed="rId5" cstate="print"/>
          <a:stretch>
            <a:fillRect/>
          </a:stretch>
        </p:blipFill>
        <p:spPr>
          <a:xfrm>
            <a:off x="5452373" y="3893458"/>
            <a:ext cx="3018084" cy="2189163"/>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593"/>
                                        </p:tgtEl>
                                        <p:attrNameLst>
                                          <p:attrName>style.visibility</p:attrName>
                                        </p:attrNameLst>
                                      </p:cBhvr>
                                      <p:to>
                                        <p:strVal val="visible"/>
                                      </p:to>
                                    </p:set>
                                    <p:anim calcmode="lin" valueType="num">
                                      <p:cBhvr>
                                        <p:cTn id="7" dur="2000" fill="hold"/>
                                        <p:tgtEl>
                                          <p:spTgt spid="21593"/>
                                        </p:tgtEl>
                                        <p:attrNameLst>
                                          <p:attrName>ppt_w</p:attrName>
                                        </p:attrNameLst>
                                      </p:cBhvr>
                                      <p:tavLst>
                                        <p:tav tm="0">
                                          <p:val>
                                            <p:fltVal val="0"/>
                                          </p:val>
                                        </p:tav>
                                        <p:tav tm="100000">
                                          <p:val>
                                            <p:strVal val="#ppt_w"/>
                                          </p:val>
                                        </p:tav>
                                      </p:tavLst>
                                    </p:anim>
                                    <p:anim calcmode="lin" valueType="num">
                                      <p:cBhvr>
                                        <p:cTn id="8" dur="2000" fill="hold"/>
                                        <p:tgtEl>
                                          <p:spTgt spid="21593"/>
                                        </p:tgtEl>
                                        <p:attrNameLst>
                                          <p:attrName>ppt_h</p:attrName>
                                        </p:attrNameLst>
                                      </p:cBhvr>
                                      <p:tavLst>
                                        <p:tav tm="0">
                                          <p:val>
                                            <p:fltVal val="0"/>
                                          </p:val>
                                        </p:tav>
                                        <p:tav tm="100000">
                                          <p:val>
                                            <p:strVal val="#ppt_h"/>
                                          </p:val>
                                        </p:tav>
                                      </p:tavLst>
                                    </p:anim>
                                    <p:animEffect transition="in" filter="fade">
                                      <p:cBhvr>
                                        <p:cTn id="9" dur="2000"/>
                                        <p:tgtEl>
                                          <p:spTgt spid="21593"/>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21598"/>
                                        </p:tgtEl>
                                        <p:attrNameLst>
                                          <p:attrName>style.visibility</p:attrName>
                                        </p:attrNameLst>
                                      </p:cBhvr>
                                      <p:to>
                                        <p:strVal val="visible"/>
                                      </p:to>
                                    </p:set>
                                    <p:anim calcmode="lin" valueType="num">
                                      <p:cBhvr>
                                        <p:cTn id="13" dur="1000" fill="hold"/>
                                        <p:tgtEl>
                                          <p:spTgt spid="21598"/>
                                        </p:tgtEl>
                                        <p:attrNameLst>
                                          <p:attrName>ppt_w</p:attrName>
                                        </p:attrNameLst>
                                      </p:cBhvr>
                                      <p:tavLst>
                                        <p:tav tm="0">
                                          <p:val>
                                            <p:strVal val="#ppt_w*0.70"/>
                                          </p:val>
                                        </p:tav>
                                        <p:tav tm="100000">
                                          <p:val>
                                            <p:strVal val="#ppt_w"/>
                                          </p:val>
                                        </p:tav>
                                      </p:tavLst>
                                    </p:anim>
                                    <p:anim calcmode="lin" valueType="num">
                                      <p:cBhvr>
                                        <p:cTn id="14" dur="1000" fill="hold"/>
                                        <p:tgtEl>
                                          <p:spTgt spid="21598"/>
                                        </p:tgtEl>
                                        <p:attrNameLst>
                                          <p:attrName>ppt_h</p:attrName>
                                        </p:attrNameLst>
                                      </p:cBhvr>
                                      <p:tavLst>
                                        <p:tav tm="0">
                                          <p:val>
                                            <p:strVal val="#ppt_h"/>
                                          </p:val>
                                        </p:tav>
                                        <p:tav tm="100000">
                                          <p:val>
                                            <p:strVal val="#ppt_h"/>
                                          </p:val>
                                        </p:tav>
                                      </p:tavLst>
                                    </p:anim>
                                    <p:animEffect transition="in" filter="fade">
                                      <p:cBhvr>
                                        <p:cTn id="15" dur="1000"/>
                                        <p:tgtEl>
                                          <p:spTgt spid="21598"/>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21607"/>
                                        </p:tgtEl>
                                        <p:attrNameLst>
                                          <p:attrName>style.visibility</p:attrName>
                                        </p:attrNameLst>
                                      </p:cBhvr>
                                      <p:to>
                                        <p:strVal val="visible"/>
                                      </p:to>
                                    </p:set>
                                    <p:anim calcmode="lin" valueType="num">
                                      <p:cBhvr>
                                        <p:cTn id="19" dur="2000" fill="hold"/>
                                        <p:tgtEl>
                                          <p:spTgt spid="21607"/>
                                        </p:tgtEl>
                                        <p:attrNameLst>
                                          <p:attrName>ppt_w</p:attrName>
                                        </p:attrNameLst>
                                      </p:cBhvr>
                                      <p:tavLst>
                                        <p:tav tm="0">
                                          <p:val>
                                            <p:fltVal val="0"/>
                                          </p:val>
                                        </p:tav>
                                        <p:tav tm="100000">
                                          <p:val>
                                            <p:strVal val="#ppt_w"/>
                                          </p:val>
                                        </p:tav>
                                      </p:tavLst>
                                    </p:anim>
                                    <p:anim calcmode="lin" valueType="num">
                                      <p:cBhvr>
                                        <p:cTn id="20" dur="2000" fill="hold"/>
                                        <p:tgtEl>
                                          <p:spTgt spid="21607"/>
                                        </p:tgtEl>
                                        <p:attrNameLst>
                                          <p:attrName>ppt_h</p:attrName>
                                        </p:attrNameLst>
                                      </p:cBhvr>
                                      <p:tavLst>
                                        <p:tav tm="0">
                                          <p:val>
                                            <p:fltVal val="0"/>
                                          </p:val>
                                        </p:tav>
                                        <p:tav tm="100000">
                                          <p:val>
                                            <p:strVal val="#ppt_h"/>
                                          </p:val>
                                        </p:tav>
                                      </p:tavLst>
                                    </p:anim>
                                    <p:animEffect transition="in" filter="fade">
                                      <p:cBhvr>
                                        <p:cTn id="21" dur="2000"/>
                                        <p:tgtEl>
                                          <p:spTgt spid="21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sp>
        <p:nvSpPr>
          <p:cNvPr id="12292" name="Rectangle 6"/>
          <p:cNvSpPr>
            <a:spLocks noChangeArrowheads="1"/>
          </p:cNvSpPr>
          <p:nvPr/>
        </p:nvSpPr>
        <p:spPr bwMode="auto">
          <a:xfrm>
            <a:off x="414338" y="4106863"/>
            <a:ext cx="4900612" cy="336550"/>
          </a:xfrm>
          <a:prstGeom prst="rect">
            <a:avLst/>
          </a:prstGeom>
          <a:solidFill>
            <a:srgbClr val="FFFFFF"/>
          </a:solidFill>
          <a:ln w="9525">
            <a:noFill/>
            <a:miter lim="800000"/>
            <a:headEnd/>
            <a:tailEnd/>
          </a:ln>
        </p:spPr>
        <p:txBody>
          <a:bodyPr>
            <a:spAutoFit/>
          </a:bodyPr>
          <a:lstStyle/>
          <a:p>
            <a:endParaRPr lang="en-US" sz="1600">
              <a:solidFill>
                <a:srgbClr val="000000"/>
              </a:solidFill>
              <a:latin typeface="Swis721 Hv BT"/>
            </a:endParaRPr>
          </a:p>
        </p:txBody>
      </p:sp>
      <p:sp>
        <p:nvSpPr>
          <p:cNvPr id="24588" name="Rectangle 12"/>
          <p:cNvSpPr>
            <a:spLocks noChangeArrowheads="1"/>
          </p:cNvSpPr>
          <p:nvPr/>
        </p:nvSpPr>
        <p:spPr bwMode="auto">
          <a:xfrm>
            <a:off x="625475" y="3417888"/>
            <a:ext cx="4919663" cy="2894012"/>
          </a:xfrm>
          <a:prstGeom prst="rect">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sz="2800" b="1" dirty="0">
                <a:latin typeface="Tahoma" pitchFamily="34" charset="0"/>
              </a:rPr>
              <a:t>Age 6 – 12</a:t>
            </a:r>
          </a:p>
          <a:p>
            <a:pPr>
              <a:defRPr/>
            </a:pPr>
            <a:r>
              <a:rPr lang="en-US" b="1" dirty="0">
                <a:solidFill>
                  <a:srgbClr val="FFFFFF"/>
                </a:solidFill>
                <a:latin typeface="Tahoma" pitchFamily="34" charset="0"/>
              </a:rPr>
              <a:t>Sensitive Periods</a:t>
            </a:r>
          </a:p>
          <a:p>
            <a:pPr>
              <a:defRPr/>
            </a:pPr>
            <a:r>
              <a:rPr lang="en-US" dirty="0">
                <a:solidFill>
                  <a:srgbClr val="FFFFFF"/>
                </a:solidFill>
                <a:latin typeface="Tahoma" pitchFamily="34" charset="0"/>
              </a:rPr>
              <a:t>• Abstract thought</a:t>
            </a:r>
          </a:p>
          <a:p>
            <a:pPr>
              <a:defRPr/>
            </a:pPr>
            <a:r>
              <a:rPr lang="en-US" dirty="0">
                <a:solidFill>
                  <a:srgbClr val="FFFFFF"/>
                </a:solidFill>
                <a:latin typeface="Tahoma" pitchFamily="34" charset="0"/>
              </a:rPr>
              <a:t>• Social awareness</a:t>
            </a:r>
          </a:p>
          <a:p>
            <a:pPr>
              <a:defRPr/>
            </a:pPr>
            <a:r>
              <a:rPr lang="en-US" dirty="0">
                <a:solidFill>
                  <a:srgbClr val="FFFFFF"/>
                </a:solidFill>
                <a:latin typeface="Tahoma" pitchFamily="34" charset="0"/>
              </a:rPr>
              <a:t>• Acquisition of culture</a:t>
            </a:r>
          </a:p>
          <a:p>
            <a:pPr>
              <a:defRPr/>
            </a:pPr>
            <a:r>
              <a:rPr lang="en-US" dirty="0">
                <a:solidFill>
                  <a:srgbClr val="FFFFFF"/>
                </a:solidFill>
                <a:latin typeface="Tahoma" pitchFamily="34" charset="0"/>
              </a:rPr>
              <a:t>• Use of imagination</a:t>
            </a:r>
          </a:p>
          <a:p>
            <a:pPr>
              <a:defRPr/>
            </a:pPr>
            <a:r>
              <a:rPr lang="en-US" dirty="0">
                <a:solidFill>
                  <a:srgbClr val="FFFFFF"/>
                </a:solidFill>
                <a:latin typeface="Tahoma" pitchFamily="34" charset="0"/>
              </a:rPr>
              <a:t>• Questioning &amp; </a:t>
            </a:r>
            <a:r>
              <a:rPr lang="en-US" dirty="0">
                <a:solidFill>
                  <a:srgbClr val="FFFFFF"/>
                </a:solidFill>
                <a:latin typeface="Tahoma" pitchFamily="34" charset="0"/>
              </a:rPr>
              <a:t>mental </a:t>
            </a:r>
            <a:r>
              <a:rPr lang="en-US" dirty="0">
                <a:solidFill>
                  <a:srgbClr val="FFFFFF"/>
                </a:solidFill>
                <a:latin typeface="Tahoma" pitchFamily="34" charset="0"/>
              </a:rPr>
              <a:t>exploration</a:t>
            </a:r>
          </a:p>
          <a:p>
            <a:pPr>
              <a:defRPr/>
            </a:pPr>
            <a:r>
              <a:rPr lang="en-US" dirty="0">
                <a:solidFill>
                  <a:srgbClr val="FFFFFF"/>
                </a:solidFill>
                <a:latin typeface="Tahoma" pitchFamily="34" charset="0"/>
              </a:rPr>
              <a:t>• Manipulating </a:t>
            </a:r>
            <a:r>
              <a:rPr lang="en-US" dirty="0">
                <a:solidFill>
                  <a:srgbClr val="FFFFFF"/>
                </a:solidFill>
                <a:latin typeface="Tahoma" pitchFamily="34" charset="0"/>
              </a:rPr>
              <a:t>concepts</a:t>
            </a:r>
          </a:p>
          <a:p>
            <a:pPr>
              <a:defRPr/>
            </a:pPr>
            <a:r>
              <a:rPr lang="en-US" dirty="0">
                <a:solidFill>
                  <a:srgbClr val="FFFFFF"/>
                </a:solidFill>
                <a:latin typeface="Tahoma" pitchFamily="34" charset="0"/>
              </a:rPr>
              <a:t>• </a:t>
            </a:r>
            <a:r>
              <a:rPr lang="en-US" dirty="0">
                <a:solidFill>
                  <a:srgbClr val="FFFFFF"/>
                </a:solidFill>
                <a:latin typeface="Tahoma" pitchFamily="34" charset="0"/>
              </a:rPr>
              <a:t>Concentration and </a:t>
            </a:r>
            <a:r>
              <a:rPr lang="en-US" dirty="0">
                <a:solidFill>
                  <a:srgbClr val="FFFFFF"/>
                </a:solidFill>
                <a:latin typeface="Tahoma" pitchFamily="34" charset="0"/>
              </a:rPr>
              <a:t> </a:t>
            </a:r>
            <a:r>
              <a:rPr lang="en-US" dirty="0">
                <a:solidFill>
                  <a:srgbClr val="FFFFFF"/>
                </a:solidFill>
                <a:latin typeface="Tahoma" pitchFamily="34" charset="0"/>
              </a:rPr>
              <a:t>intellectual tasks </a:t>
            </a:r>
            <a:endParaRPr lang="en-US" sz="2800" b="1" dirty="0">
              <a:solidFill>
                <a:srgbClr val="FFFFFF"/>
              </a:solidFill>
              <a:latin typeface="Tahoma" pitchFamily="34" charset="0"/>
            </a:endParaRPr>
          </a:p>
        </p:txBody>
      </p:sp>
      <p:pic>
        <p:nvPicPr>
          <p:cNvPr id="12294" name="Picture 78"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24656" name="Line 80"/>
          <p:cNvSpPr>
            <a:spLocks noChangeShapeType="1"/>
          </p:cNvSpPr>
          <p:nvPr/>
        </p:nvSpPr>
        <p:spPr bwMode="auto">
          <a:xfrm>
            <a:off x="2473325" y="923925"/>
            <a:ext cx="1028700" cy="2038350"/>
          </a:xfrm>
          <a:prstGeom prst="line">
            <a:avLst/>
          </a:prstGeom>
          <a:noFill/>
          <a:ln w="85725">
            <a:solidFill>
              <a:srgbClr val="FF0000"/>
            </a:solidFill>
            <a:round/>
            <a:headEnd/>
            <a:tailEnd/>
          </a:ln>
        </p:spPr>
        <p:txBody>
          <a:bodyPr/>
          <a:lstStyle/>
          <a:p>
            <a:endParaRPr lang="en-US"/>
          </a:p>
        </p:txBody>
      </p:sp>
      <p:graphicFrame>
        <p:nvGraphicFramePr>
          <p:cNvPr id="24663" name="Object 87"/>
          <p:cNvGraphicFramePr>
            <a:graphicFrameLocks noChangeAspect="1"/>
          </p:cNvGraphicFramePr>
          <p:nvPr/>
        </p:nvGraphicFramePr>
        <p:xfrm>
          <a:off x="360363" y="0"/>
          <a:ext cx="347662" cy="630238"/>
        </p:xfrm>
        <a:graphic>
          <a:graphicData uri="http://schemas.openxmlformats.org/presentationml/2006/ole">
            <p:oleObj spid="_x0000_s12290" name="CorelDRAW" r:id="rId4" imgW="909523" imgH="1607831" progId="CorelDRAW.Graphic.11">
              <p:embed/>
            </p:oleObj>
          </a:graphicData>
        </a:graphic>
      </p:graphicFrame>
      <p:sp>
        <p:nvSpPr>
          <p:cNvPr id="24668" name="Line 92"/>
          <p:cNvSpPr>
            <a:spLocks noChangeShapeType="1"/>
          </p:cNvSpPr>
          <p:nvPr/>
        </p:nvSpPr>
        <p:spPr bwMode="auto">
          <a:xfrm flipH="1">
            <a:off x="3482975" y="977900"/>
            <a:ext cx="989013" cy="2035175"/>
          </a:xfrm>
          <a:prstGeom prst="line">
            <a:avLst/>
          </a:prstGeom>
          <a:noFill/>
          <a:ln w="85725">
            <a:solidFill>
              <a:schemeClr val="bg2"/>
            </a:solidFill>
            <a:round/>
            <a:headEnd/>
            <a:tailEnd/>
          </a:ln>
        </p:spPr>
        <p:txBody>
          <a:bodyPr/>
          <a:lstStyle/>
          <a:p>
            <a:endParaRPr lang="en-US"/>
          </a:p>
        </p:txBody>
      </p:sp>
      <p:pic>
        <p:nvPicPr>
          <p:cNvPr id="24672" name="Picture 96"/>
          <p:cNvPicPr>
            <a:picLocks noGrp="1" noChangeAspect="1" noChangeArrowheads="1"/>
          </p:cNvPicPr>
          <p:nvPr>
            <p:ph/>
          </p:nvPr>
        </p:nvPicPr>
        <p:blipFill>
          <a:blip r:embed="rId5" cstate="print"/>
          <a:stretch>
            <a:fillRect/>
          </a:stretch>
        </p:blipFill>
        <p:spPr>
          <a:xfrm>
            <a:off x="5157918" y="3817256"/>
            <a:ext cx="3403439" cy="2440195"/>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656"/>
                                        </p:tgtEl>
                                        <p:attrNameLst>
                                          <p:attrName>style.visibility</p:attrName>
                                        </p:attrNameLst>
                                      </p:cBhvr>
                                      <p:to>
                                        <p:strVal val="visible"/>
                                      </p:to>
                                    </p:set>
                                    <p:anim calcmode="lin" valueType="num">
                                      <p:cBhvr>
                                        <p:cTn id="7" dur="2000" fill="hold"/>
                                        <p:tgtEl>
                                          <p:spTgt spid="24656"/>
                                        </p:tgtEl>
                                        <p:attrNameLst>
                                          <p:attrName>ppt_w</p:attrName>
                                        </p:attrNameLst>
                                      </p:cBhvr>
                                      <p:tavLst>
                                        <p:tav tm="0">
                                          <p:val>
                                            <p:fltVal val="0"/>
                                          </p:val>
                                        </p:tav>
                                        <p:tav tm="100000">
                                          <p:val>
                                            <p:strVal val="#ppt_w"/>
                                          </p:val>
                                        </p:tav>
                                      </p:tavLst>
                                    </p:anim>
                                    <p:anim calcmode="lin" valueType="num">
                                      <p:cBhvr>
                                        <p:cTn id="8" dur="2000" fill="hold"/>
                                        <p:tgtEl>
                                          <p:spTgt spid="24656"/>
                                        </p:tgtEl>
                                        <p:attrNameLst>
                                          <p:attrName>ppt_h</p:attrName>
                                        </p:attrNameLst>
                                      </p:cBhvr>
                                      <p:tavLst>
                                        <p:tav tm="0">
                                          <p:val>
                                            <p:fltVal val="0"/>
                                          </p:val>
                                        </p:tav>
                                        <p:tav tm="100000">
                                          <p:val>
                                            <p:strVal val="#ppt_h"/>
                                          </p:val>
                                        </p:tav>
                                      </p:tavLst>
                                    </p:anim>
                                    <p:animEffect transition="in" filter="fade">
                                      <p:cBhvr>
                                        <p:cTn id="9" dur="2000"/>
                                        <p:tgtEl>
                                          <p:spTgt spid="24656"/>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4668"/>
                                        </p:tgtEl>
                                        <p:attrNameLst>
                                          <p:attrName>style.visibility</p:attrName>
                                        </p:attrNameLst>
                                      </p:cBhvr>
                                      <p:to>
                                        <p:strVal val="visible"/>
                                      </p:to>
                                    </p:set>
                                    <p:anim calcmode="lin" valueType="num">
                                      <p:cBhvr>
                                        <p:cTn id="13" dur="2000" fill="hold"/>
                                        <p:tgtEl>
                                          <p:spTgt spid="24668"/>
                                        </p:tgtEl>
                                        <p:attrNameLst>
                                          <p:attrName>ppt_w</p:attrName>
                                        </p:attrNameLst>
                                      </p:cBhvr>
                                      <p:tavLst>
                                        <p:tav tm="0">
                                          <p:val>
                                            <p:fltVal val="0"/>
                                          </p:val>
                                        </p:tav>
                                        <p:tav tm="100000">
                                          <p:val>
                                            <p:strVal val="#ppt_w"/>
                                          </p:val>
                                        </p:tav>
                                      </p:tavLst>
                                    </p:anim>
                                    <p:anim calcmode="lin" valueType="num">
                                      <p:cBhvr>
                                        <p:cTn id="14" dur="2000" fill="hold"/>
                                        <p:tgtEl>
                                          <p:spTgt spid="24668"/>
                                        </p:tgtEl>
                                        <p:attrNameLst>
                                          <p:attrName>ppt_h</p:attrName>
                                        </p:attrNameLst>
                                      </p:cBhvr>
                                      <p:tavLst>
                                        <p:tav tm="0">
                                          <p:val>
                                            <p:fltVal val="0"/>
                                          </p:val>
                                        </p:tav>
                                        <p:tav tm="100000">
                                          <p:val>
                                            <p:strVal val="#ppt_h"/>
                                          </p:val>
                                        </p:tav>
                                      </p:tavLst>
                                    </p:anim>
                                    <p:animEffect transition="in" filter="fade">
                                      <p:cBhvr>
                                        <p:cTn id="15" dur="2000"/>
                                        <p:tgtEl>
                                          <p:spTgt spid="24668"/>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24588"/>
                                        </p:tgtEl>
                                        <p:attrNameLst>
                                          <p:attrName>style.visibility</p:attrName>
                                        </p:attrNameLst>
                                      </p:cBhvr>
                                      <p:to>
                                        <p:strVal val="visible"/>
                                      </p:to>
                                    </p:set>
                                    <p:animEffect transition="in" filter="fade">
                                      <p:cBhvr>
                                        <p:cTn id="19" dur="2000"/>
                                        <p:tgtEl>
                                          <p:spTgt spid="24588"/>
                                        </p:tgtEl>
                                      </p:cBhvr>
                                    </p:animEffect>
                                  </p:childTnLst>
                                </p:cTn>
                              </p:par>
                            </p:childTnLst>
                          </p:cTn>
                        </p:par>
                        <p:par>
                          <p:cTn id="20" fill="hold">
                            <p:stCondLst>
                              <p:cond delay="6000"/>
                            </p:stCondLst>
                            <p:childTnLst>
                              <p:par>
                                <p:cTn id="21" presetID="55" presetClass="entr" presetSubtype="0" fill="hold" nodeType="afterEffect">
                                  <p:stCondLst>
                                    <p:cond delay="0"/>
                                  </p:stCondLst>
                                  <p:childTnLst>
                                    <p:set>
                                      <p:cBhvr>
                                        <p:cTn id="22" dur="1" fill="hold">
                                          <p:stCondLst>
                                            <p:cond delay="0"/>
                                          </p:stCondLst>
                                        </p:cTn>
                                        <p:tgtEl>
                                          <p:spTgt spid="24663"/>
                                        </p:tgtEl>
                                        <p:attrNameLst>
                                          <p:attrName>style.visibility</p:attrName>
                                        </p:attrNameLst>
                                      </p:cBhvr>
                                      <p:to>
                                        <p:strVal val="visible"/>
                                      </p:to>
                                    </p:set>
                                    <p:anim calcmode="lin" valueType="num">
                                      <p:cBhvr>
                                        <p:cTn id="23" dur="1000" fill="hold"/>
                                        <p:tgtEl>
                                          <p:spTgt spid="24663"/>
                                        </p:tgtEl>
                                        <p:attrNameLst>
                                          <p:attrName>ppt_w</p:attrName>
                                        </p:attrNameLst>
                                      </p:cBhvr>
                                      <p:tavLst>
                                        <p:tav tm="0">
                                          <p:val>
                                            <p:strVal val="#ppt_w*0.70"/>
                                          </p:val>
                                        </p:tav>
                                        <p:tav tm="100000">
                                          <p:val>
                                            <p:strVal val="#ppt_w"/>
                                          </p:val>
                                        </p:tav>
                                      </p:tavLst>
                                    </p:anim>
                                    <p:anim calcmode="lin" valueType="num">
                                      <p:cBhvr>
                                        <p:cTn id="24" dur="1000" fill="hold"/>
                                        <p:tgtEl>
                                          <p:spTgt spid="24663"/>
                                        </p:tgtEl>
                                        <p:attrNameLst>
                                          <p:attrName>ppt_h</p:attrName>
                                        </p:attrNameLst>
                                      </p:cBhvr>
                                      <p:tavLst>
                                        <p:tav tm="0">
                                          <p:val>
                                            <p:strVal val="#ppt_h"/>
                                          </p:val>
                                        </p:tav>
                                        <p:tav tm="100000">
                                          <p:val>
                                            <p:strVal val="#ppt_h"/>
                                          </p:val>
                                        </p:tav>
                                      </p:tavLst>
                                    </p:anim>
                                    <p:animEffect transition="in" filter="fade">
                                      <p:cBhvr>
                                        <p:cTn id="25" dur="1000"/>
                                        <p:tgtEl>
                                          <p:spTgt spid="24663"/>
                                        </p:tgtEl>
                                      </p:cBhvr>
                                    </p:animEffect>
                                  </p:childTnLst>
                                </p:cTn>
                              </p:par>
                            </p:childTnLst>
                          </p:cTn>
                        </p:par>
                        <p:par>
                          <p:cTn id="26" fill="hold">
                            <p:stCondLst>
                              <p:cond delay="7000"/>
                            </p:stCondLst>
                            <p:childTnLst>
                              <p:par>
                                <p:cTn id="27" presetID="53" presetClass="entr" presetSubtype="0" fill="hold" nodeType="afterEffect">
                                  <p:stCondLst>
                                    <p:cond delay="0"/>
                                  </p:stCondLst>
                                  <p:childTnLst>
                                    <p:set>
                                      <p:cBhvr>
                                        <p:cTn id="28" dur="1" fill="hold">
                                          <p:stCondLst>
                                            <p:cond delay="0"/>
                                          </p:stCondLst>
                                        </p:cTn>
                                        <p:tgtEl>
                                          <p:spTgt spid="24672"/>
                                        </p:tgtEl>
                                        <p:attrNameLst>
                                          <p:attrName>style.visibility</p:attrName>
                                        </p:attrNameLst>
                                      </p:cBhvr>
                                      <p:to>
                                        <p:strVal val="visible"/>
                                      </p:to>
                                    </p:set>
                                    <p:anim calcmode="lin" valueType="num">
                                      <p:cBhvr>
                                        <p:cTn id="29" dur="2000" fill="hold"/>
                                        <p:tgtEl>
                                          <p:spTgt spid="24672"/>
                                        </p:tgtEl>
                                        <p:attrNameLst>
                                          <p:attrName>ppt_w</p:attrName>
                                        </p:attrNameLst>
                                      </p:cBhvr>
                                      <p:tavLst>
                                        <p:tav tm="0">
                                          <p:val>
                                            <p:fltVal val="0"/>
                                          </p:val>
                                        </p:tav>
                                        <p:tav tm="100000">
                                          <p:val>
                                            <p:strVal val="#ppt_w"/>
                                          </p:val>
                                        </p:tav>
                                      </p:tavLst>
                                    </p:anim>
                                    <p:anim calcmode="lin" valueType="num">
                                      <p:cBhvr>
                                        <p:cTn id="30" dur="2000" fill="hold"/>
                                        <p:tgtEl>
                                          <p:spTgt spid="24672"/>
                                        </p:tgtEl>
                                        <p:attrNameLst>
                                          <p:attrName>ppt_h</p:attrName>
                                        </p:attrNameLst>
                                      </p:cBhvr>
                                      <p:tavLst>
                                        <p:tav tm="0">
                                          <p:val>
                                            <p:fltVal val="0"/>
                                          </p:val>
                                        </p:tav>
                                        <p:tav tm="100000">
                                          <p:val>
                                            <p:strVal val="#ppt_h"/>
                                          </p:val>
                                        </p:tav>
                                      </p:tavLst>
                                    </p:anim>
                                    <p:animEffect transition="in" filter="fade">
                                      <p:cBhvr>
                                        <p:cTn id="31" dur="2000"/>
                                        <p:tgtEl>
                                          <p:spTgt spid="24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nimBg="1"/>
      <p:bldP spid="24656" grpId="0" animBg="1"/>
      <p:bldP spid="246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Swis721 Hv BT"/>
            </a:endParaRPr>
          </a:p>
        </p:txBody>
      </p:sp>
      <p:sp>
        <p:nvSpPr>
          <p:cNvPr id="14340" name="Rectangle 29"/>
          <p:cNvSpPr>
            <a:spLocks noChangeArrowheads="1"/>
          </p:cNvSpPr>
          <p:nvPr/>
        </p:nvSpPr>
        <p:spPr bwMode="auto">
          <a:xfrm>
            <a:off x="465138" y="3554413"/>
            <a:ext cx="3976687" cy="2585323"/>
          </a:xfrm>
          <a:prstGeom prst="rect">
            <a:avLst/>
          </a:prstGeom>
          <a:noFill/>
          <a:ln w="9525">
            <a:noFill/>
            <a:miter lim="800000"/>
            <a:headEnd/>
            <a:tailEnd/>
          </a:ln>
        </p:spPr>
        <p:txBody>
          <a:bodyPr>
            <a:spAutoFit/>
          </a:bodyPr>
          <a:lstStyle/>
          <a:p>
            <a:r>
              <a:rPr lang="en-US" dirty="0">
                <a:solidFill>
                  <a:srgbClr val="000000"/>
                </a:solidFill>
              </a:rPr>
              <a:t>From 6 to 9, emphasis is placed on building a strong academic foundation for language, mathematics, the sciences, and culture</a:t>
            </a:r>
            <a:r>
              <a:rPr lang="en-US" dirty="0" smtClean="0">
                <a:solidFill>
                  <a:srgbClr val="000000"/>
                </a:solidFill>
              </a:rPr>
              <a:t>.</a:t>
            </a:r>
            <a:r>
              <a:rPr lang="en-US" dirty="0" smtClean="0">
                <a:solidFill>
                  <a:srgbClr val="000000"/>
                </a:solidFill>
                <a:latin typeface="Tahoma" pitchFamily="34" charset="0"/>
              </a:rPr>
              <a:t> </a:t>
            </a:r>
          </a:p>
          <a:p>
            <a:r>
              <a:rPr lang="en-US" dirty="0" smtClean="0">
                <a:solidFill>
                  <a:srgbClr val="000000"/>
                </a:solidFill>
                <a:latin typeface="Tahoma" pitchFamily="34" charset="0"/>
              </a:rPr>
              <a:t>From 9 to 12 the child has a deepening enjoyment of culture which was acquired from age six to nine.</a:t>
            </a:r>
            <a:endParaRPr lang="en-US" dirty="0">
              <a:solidFill>
                <a:srgbClr val="000000"/>
              </a:solidFill>
            </a:endParaRPr>
          </a:p>
        </p:txBody>
      </p:sp>
      <p:pic>
        <p:nvPicPr>
          <p:cNvPr id="14341" name="Picture 40"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137258" name="Line 42"/>
          <p:cNvSpPr>
            <a:spLocks noChangeShapeType="1"/>
          </p:cNvSpPr>
          <p:nvPr/>
        </p:nvSpPr>
        <p:spPr bwMode="auto">
          <a:xfrm>
            <a:off x="2473325" y="923925"/>
            <a:ext cx="1028700" cy="2038350"/>
          </a:xfrm>
          <a:prstGeom prst="line">
            <a:avLst/>
          </a:prstGeom>
          <a:noFill/>
          <a:ln w="85725">
            <a:solidFill>
              <a:srgbClr val="FF0000"/>
            </a:solidFill>
            <a:round/>
            <a:headEnd/>
            <a:tailEnd/>
          </a:ln>
        </p:spPr>
        <p:txBody>
          <a:bodyPr/>
          <a:lstStyle/>
          <a:p>
            <a:endParaRPr lang="en-US"/>
          </a:p>
        </p:txBody>
      </p:sp>
      <p:graphicFrame>
        <p:nvGraphicFramePr>
          <p:cNvPr id="137265" name="Object 49"/>
          <p:cNvGraphicFramePr>
            <a:graphicFrameLocks noChangeAspect="1"/>
          </p:cNvGraphicFramePr>
          <p:nvPr/>
        </p:nvGraphicFramePr>
        <p:xfrm>
          <a:off x="360363" y="0"/>
          <a:ext cx="347662" cy="630238"/>
        </p:xfrm>
        <a:graphic>
          <a:graphicData uri="http://schemas.openxmlformats.org/presentationml/2006/ole">
            <p:oleObj spid="_x0000_s14338" name="CorelDRAW" r:id="rId4" imgW="909523" imgH="1607831" progId="CorelDRAW.Graphic.11">
              <p:embed/>
            </p:oleObj>
          </a:graphicData>
        </a:graphic>
      </p:graphicFrame>
      <p:pic>
        <p:nvPicPr>
          <p:cNvPr id="137272" name="Picture 56"/>
          <p:cNvPicPr>
            <a:picLocks noGrp="1" noChangeAspect="1" noChangeArrowheads="1"/>
          </p:cNvPicPr>
          <p:nvPr>
            <p:ph sz="quarter" idx="1"/>
          </p:nvPr>
        </p:nvPicPr>
        <p:blipFill>
          <a:blip r:embed="rId5" cstate="print"/>
          <a:stretch>
            <a:fillRect/>
          </a:stretch>
        </p:blipFill>
        <p:spPr>
          <a:xfrm>
            <a:off x="7018718" y="3893457"/>
            <a:ext cx="1365850" cy="2189163"/>
          </a:xfrm>
          <a:prstGeom prst="rect">
            <a:avLst/>
          </a:prstGeom>
          <a:ln>
            <a:noFill/>
          </a:ln>
          <a:effectLst>
            <a:softEdge rad="112500"/>
          </a:effectLst>
        </p:spPr>
      </p:pic>
      <p:pic>
        <p:nvPicPr>
          <p:cNvPr id="8" name="Picture 98"/>
          <p:cNvPicPr>
            <a:picLocks noGrp="1" noChangeAspect="1" noChangeArrowheads="1"/>
          </p:cNvPicPr>
          <p:nvPr>
            <p:ph sz="quarter" idx="2"/>
          </p:nvPr>
        </p:nvPicPr>
        <p:blipFill>
          <a:blip r:embed="rId6" cstate="print"/>
          <a:srcRect/>
          <a:stretch>
            <a:fillRect/>
          </a:stretch>
        </p:blipFill>
        <p:spPr>
          <a:xfrm>
            <a:off x="4955267" y="3468914"/>
            <a:ext cx="1771650" cy="2873375"/>
          </a:xfrm>
          <a:prstGeom prst="rect">
            <a:avLst/>
          </a:prstGeom>
          <a:ln>
            <a:noFill/>
          </a:ln>
          <a:effectLst>
            <a:softEdge rad="112500"/>
          </a:effectLst>
        </p:spPr>
      </p:pic>
      <p:sp>
        <p:nvSpPr>
          <p:cNvPr id="10" name="Line 94"/>
          <p:cNvSpPr>
            <a:spLocks noChangeShapeType="1"/>
          </p:cNvSpPr>
          <p:nvPr/>
        </p:nvSpPr>
        <p:spPr bwMode="auto">
          <a:xfrm flipH="1">
            <a:off x="3467100" y="979488"/>
            <a:ext cx="989013" cy="2035175"/>
          </a:xfrm>
          <a:prstGeom prst="line">
            <a:avLst/>
          </a:prstGeom>
          <a:noFill/>
          <a:ln w="85725">
            <a:solidFill>
              <a:schemeClr val="bg2"/>
            </a:solidFill>
            <a:round/>
            <a:headEnd/>
            <a:tailEnd/>
          </a:ln>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7258"/>
                                        </p:tgtEl>
                                        <p:attrNameLst>
                                          <p:attrName>style.visibility</p:attrName>
                                        </p:attrNameLst>
                                      </p:cBhvr>
                                      <p:to>
                                        <p:strVal val="visible"/>
                                      </p:to>
                                    </p:set>
                                    <p:anim calcmode="lin" valueType="num">
                                      <p:cBhvr>
                                        <p:cTn id="7" dur="2000" fill="hold"/>
                                        <p:tgtEl>
                                          <p:spTgt spid="137258"/>
                                        </p:tgtEl>
                                        <p:attrNameLst>
                                          <p:attrName>ppt_w</p:attrName>
                                        </p:attrNameLst>
                                      </p:cBhvr>
                                      <p:tavLst>
                                        <p:tav tm="0">
                                          <p:val>
                                            <p:fltVal val="0"/>
                                          </p:val>
                                        </p:tav>
                                        <p:tav tm="100000">
                                          <p:val>
                                            <p:strVal val="#ppt_w"/>
                                          </p:val>
                                        </p:tav>
                                      </p:tavLst>
                                    </p:anim>
                                    <p:anim calcmode="lin" valueType="num">
                                      <p:cBhvr>
                                        <p:cTn id="8" dur="2000" fill="hold"/>
                                        <p:tgtEl>
                                          <p:spTgt spid="137258"/>
                                        </p:tgtEl>
                                        <p:attrNameLst>
                                          <p:attrName>ppt_h</p:attrName>
                                        </p:attrNameLst>
                                      </p:cBhvr>
                                      <p:tavLst>
                                        <p:tav tm="0">
                                          <p:val>
                                            <p:fltVal val="0"/>
                                          </p:val>
                                        </p:tav>
                                        <p:tav tm="100000">
                                          <p:val>
                                            <p:strVal val="#ppt_h"/>
                                          </p:val>
                                        </p:tav>
                                      </p:tavLst>
                                    </p:anim>
                                    <p:animEffect transition="in" filter="fade">
                                      <p:cBhvr>
                                        <p:cTn id="9" dur="2000"/>
                                        <p:tgtEl>
                                          <p:spTgt spid="137258"/>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137265"/>
                                        </p:tgtEl>
                                        <p:attrNameLst>
                                          <p:attrName>style.visibility</p:attrName>
                                        </p:attrNameLst>
                                      </p:cBhvr>
                                      <p:to>
                                        <p:strVal val="visible"/>
                                      </p:to>
                                    </p:set>
                                    <p:anim calcmode="lin" valueType="num">
                                      <p:cBhvr>
                                        <p:cTn id="13" dur="1000" fill="hold"/>
                                        <p:tgtEl>
                                          <p:spTgt spid="137265"/>
                                        </p:tgtEl>
                                        <p:attrNameLst>
                                          <p:attrName>ppt_w</p:attrName>
                                        </p:attrNameLst>
                                      </p:cBhvr>
                                      <p:tavLst>
                                        <p:tav tm="0">
                                          <p:val>
                                            <p:strVal val="#ppt_w*0.70"/>
                                          </p:val>
                                        </p:tav>
                                        <p:tav tm="100000">
                                          <p:val>
                                            <p:strVal val="#ppt_w"/>
                                          </p:val>
                                        </p:tav>
                                      </p:tavLst>
                                    </p:anim>
                                    <p:anim calcmode="lin" valueType="num">
                                      <p:cBhvr>
                                        <p:cTn id="14" dur="1000" fill="hold"/>
                                        <p:tgtEl>
                                          <p:spTgt spid="137265"/>
                                        </p:tgtEl>
                                        <p:attrNameLst>
                                          <p:attrName>ppt_h</p:attrName>
                                        </p:attrNameLst>
                                      </p:cBhvr>
                                      <p:tavLst>
                                        <p:tav tm="0">
                                          <p:val>
                                            <p:strVal val="#ppt_h"/>
                                          </p:val>
                                        </p:tav>
                                        <p:tav tm="100000">
                                          <p:val>
                                            <p:strVal val="#ppt_h"/>
                                          </p:val>
                                        </p:tav>
                                      </p:tavLst>
                                    </p:anim>
                                    <p:animEffect transition="in" filter="fade">
                                      <p:cBhvr>
                                        <p:cTn id="15" dur="1000"/>
                                        <p:tgtEl>
                                          <p:spTgt spid="137265"/>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137272"/>
                                        </p:tgtEl>
                                        <p:attrNameLst>
                                          <p:attrName>style.visibility</p:attrName>
                                        </p:attrNameLst>
                                      </p:cBhvr>
                                      <p:to>
                                        <p:strVal val="visible"/>
                                      </p:to>
                                    </p:set>
                                    <p:anim calcmode="lin" valueType="num">
                                      <p:cBhvr>
                                        <p:cTn id="19" dur="2000" fill="hold"/>
                                        <p:tgtEl>
                                          <p:spTgt spid="137272"/>
                                        </p:tgtEl>
                                        <p:attrNameLst>
                                          <p:attrName>ppt_w</p:attrName>
                                        </p:attrNameLst>
                                      </p:cBhvr>
                                      <p:tavLst>
                                        <p:tav tm="0">
                                          <p:val>
                                            <p:fltVal val="0"/>
                                          </p:val>
                                        </p:tav>
                                        <p:tav tm="100000">
                                          <p:val>
                                            <p:strVal val="#ppt_w"/>
                                          </p:val>
                                        </p:tav>
                                      </p:tavLst>
                                    </p:anim>
                                    <p:anim calcmode="lin" valueType="num">
                                      <p:cBhvr>
                                        <p:cTn id="20" dur="2000" fill="hold"/>
                                        <p:tgtEl>
                                          <p:spTgt spid="137272"/>
                                        </p:tgtEl>
                                        <p:attrNameLst>
                                          <p:attrName>ppt_h</p:attrName>
                                        </p:attrNameLst>
                                      </p:cBhvr>
                                      <p:tavLst>
                                        <p:tav tm="0">
                                          <p:val>
                                            <p:fltVal val="0"/>
                                          </p:val>
                                        </p:tav>
                                        <p:tav tm="100000">
                                          <p:val>
                                            <p:strVal val="#ppt_h"/>
                                          </p:val>
                                        </p:tav>
                                      </p:tavLst>
                                    </p:anim>
                                    <p:animEffect transition="in" filter="fade">
                                      <p:cBhvr>
                                        <p:cTn id="21" dur="2000"/>
                                        <p:tgtEl>
                                          <p:spTgt spid="137272"/>
                                        </p:tgtEl>
                                      </p:cBhvr>
                                    </p:animEffect>
                                  </p:childTnLst>
                                </p:cTn>
                              </p:par>
                            </p:childTnLst>
                          </p:cTn>
                        </p:par>
                        <p:par>
                          <p:cTn id="22" fill="hold">
                            <p:stCondLst>
                              <p:cond delay="5000"/>
                            </p:stCondLst>
                            <p:childTnLst>
                              <p:par>
                                <p:cTn id="23" presetID="53"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childTnLst>
                          </p:cTn>
                        </p:par>
                        <p:par>
                          <p:cTn id="28" fill="hold">
                            <p:stCondLst>
                              <p:cond delay="7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fltVal val="0"/>
                                          </p:val>
                                        </p:tav>
                                        <p:tav tm="100000">
                                          <p:val>
                                            <p:strVal val="#ppt_w"/>
                                          </p:val>
                                        </p:tav>
                                      </p:tavLst>
                                    </p:anim>
                                    <p:anim calcmode="lin" valueType="num">
                                      <p:cBhvr>
                                        <p:cTn id="32" dur="2000" fill="hold"/>
                                        <p:tgtEl>
                                          <p:spTgt spid="10"/>
                                        </p:tgtEl>
                                        <p:attrNameLst>
                                          <p:attrName>ppt_h</p:attrName>
                                        </p:attrNameLst>
                                      </p:cBhvr>
                                      <p:tavLst>
                                        <p:tav tm="0">
                                          <p:val>
                                            <p:fltVal val="0"/>
                                          </p:val>
                                        </p:tav>
                                        <p:tav tm="100000">
                                          <p:val>
                                            <p:strVal val="#ppt_h"/>
                                          </p:val>
                                        </p:tav>
                                      </p:tavLst>
                                    </p:anim>
                                    <p:animEffect transition="in" filter="fade">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5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pic>
        <p:nvPicPr>
          <p:cNvPr id="13316" name="Picture 83"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74837" name="Line 85"/>
          <p:cNvSpPr>
            <a:spLocks noChangeShapeType="1"/>
          </p:cNvSpPr>
          <p:nvPr/>
        </p:nvSpPr>
        <p:spPr bwMode="auto">
          <a:xfrm>
            <a:off x="2473325" y="923925"/>
            <a:ext cx="1028700" cy="2038350"/>
          </a:xfrm>
          <a:prstGeom prst="line">
            <a:avLst/>
          </a:prstGeom>
          <a:noFill/>
          <a:ln w="85725">
            <a:solidFill>
              <a:srgbClr val="FF0000"/>
            </a:solidFill>
            <a:round/>
            <a:headEnd/>
            <a:tailEnd/>
          </a:ln>
        </p:spPr>
        <p:txBody>
          <a:bodyPr/>
          <a:lstStyle/>
          <a:p>
            <a:endParaRPr lang="en-US"/>
          </a:p>
        </p:txBody>
      </p:sp>
      <p:graphicFrame>
        <p:nvGraphicFramePr>
          <p:cNvPr id="74844" name="Object 92"/>
          <p:cNvGraphicFramePr>
            <a:graphicFrameLocks noChangeAspect="1"/>
          </p:cNvGraphicFramePr>
          <p:nvPr/>
        </p:nvGraphicFramePr>
        <p:xfrm>
          <a:off x="360363" y="0"/>
          <a:ext cx="347662" cy="630238"/>
        </p:xfrm>
        <a:graphic>
          <a:graphicData uri="http://schemas.openxmlformats.org/presentationml/2006/ole">
            <p:oleObj spid="_x0000_s13314" name="CorelDRAW" r:id="rId4" imgW="909523" imgH="1607831" progId="CorelDRAW.Graphic.11">
              <p:embed/>
            </p:oleObj>
          </a:graphicData>
        </a:graphic>
      </p:graphicFrame>
      <p:sp>
        <p:nvSpPr>
          <p:cNvPr id="74845" name="Text Box 93"/>
          <p:cNvSpPr txBox="1">
            <a:spLocks noChangeArrowheads="1"/>
          </p:cNvSpPr>
          <p:nvPr/>
        </p:nvSpPr>
        <p:spPr bwMode="auto">
          <a:xfrm>
            <a:off x="304800" y="3284538"/>
            <a:ext cx="4722813" cy="3255962"/>
          </a:xfrm>
          <a:prstGeom prst="rect">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pPr>
            <a:r>
              <a:rPr lang="en-US" b="1" i="1" dirty="0">
                <a:solidFill>
                  <a:schemeClr val="bg1"/>
                </a:solidFill>
                <a:latin typeface="Tahoma" pitchFamily="34" charset="0"/>
              </a:rPr>
              <a:t>Characteristics:</a:t>
            </a:r>
          </a:p>
          <a:p>
            <a:pPr>
              <a:spcBef>
                <a:spcPct val="50000"/>
              </a:spcBef>
            </a:pPr>
            <a:r>
              <a:rPr lang="en-US" dirty="0">
                <a:solidFill>
                  <a:schemeClr val="bg1"/>
                </a:solidFill>
                <a:latin typeface="Tahoma" pitchFamily="34" charset="0"/>
              </a:rPr>
              <a:t>Great mental growth &amp; imagination</a:t>
            </a:r>
          </a:p>
          <a:p>
            <a:pPr>
              <a:spcBef>
                <a:spcPct val="50000"/>
              </a:spcBef>
            </a:pPr>
            <a:r>
              <a:rPr lang="en-US" dirty="0">
                <a:solidFill>
                  <a:schemeClr val="bg1"/>
                </a:solidFill>
                <a:latin typeface="Tahoma" pitchFamily="34" charset="0"/>
              </a:rPr>
              <a:t>Dislikes repetition</a:t>
            </a:r>
          </a:p>
          <a:p>
            <a:pPr>
              <a:spcBef>
                <a:spcPct val="50000"/>
              </a:spcBef>
            </a:pPr>
            <a:r>
              <a:rPr lang="en-US" dirty="0">
                <a:solidFill>
                  <a:schemeClr val="bg1"/>
                </a:solidFill>
                <a:latin typeface="Tahoma" pitchFamily="34" charset="0"/>
              </a:rPr>
              <a:t>Goal oriented</a:t>
            </a:r>
          </a:p>
          <a:p>
            <a:pPr>
              <a:spcBef>
                <a:spcPct val="50000"/>
              </a:spcBef>
            </a:pPr>
            <a:r>
              <a:rPr lang="en-US" dirty="0">
                <a:solidFill>
                  <a:schemeClr val="bg1"/>
                </a:solidFill>
                <a:latin typeface="Tahoma" pitchFamily="34" charset="0"/>
              </a:rPr>
              <a:t>Social</a:t>
            </a:r>
          </a:p>
          <a:p>
            <a:pPr>
              <a:spcBef>
                <a:spcPct val="50000"/>
              </a:spcBef>
            </a:pPr>
            <a:r>
              <a:rPr lang="en-US" dirty="0">
                <a:solidFill>
                  <a:schemeClr val="bg1"/>
                </a:solidFill>
                <a:latin typeface="Tahoma" pitchFamily="34" charset="0"/>
              </a:rPr>
              <a:t>Loves knowledge</a:t>
            </a:r>
          </a:p>
          <a:p>
            <a:pPr>
              <a:spcBef>
                <a:spcPct val="50000"/>
              </a:spcBef>
            </a:pPr>
            <a:r>
              <a:rPr lang="en-US" dirty="0">
                <a:solidFill>
                  <a:schemeClr val="bg1"/>
                </a:solidFill>
                <a:latin typeface="Tahoma" pitchFamily="34" charset="0"/>
              </a:rPr>
              <a:t>Ready to explore the world</a:t>
            </a:r>
          </a:p>
          <a:p>
            <a:pPr>
              <a:spcBef>
                <a:spcPct val="50000"/>
              </a:spcBef>
            </a:pPr>
            <a:r>
              <a:rPr lang="en-US" dirty="0">
                <a:solidFill>
                  <a:schemeClr val="bg1"/>
                </a:solidFill>
                <a:latin typeface="Tahoma" pitchFamily="34" charset="0"/>
              </a:rPr>
              <a:t>Strong sense of justice &amp; honesty</a:t>
            </a:r>
            <a:endParaRPr lang="en-US" b="1" dirty="0">
              <a:solidFill>
                <a:schemeClr val="bg1"/>
              </a:solidFill>
              <a:latin typeface="Tahoma" pitchFamily="34" charset="0"/>
            </a:endParaRPr>
          </a:p>
        </p:txBody>
      </p:sp>
      <p:sp>
        <p:nvSpPr>
          <p:cNvPr id="74846" name="Line 94"/>
          <p:cNvSpPr>
            <a:spLocks noChangeShapeType="1"/>
          </p:cNvSpPr>
          <p:nvPr/>
        </p:nvSpPr>
        <p:spPr bwMode="auto">
          <a:xfrm flipH="1">
            <a:off x="3467100" y="979488"/>
            <a:ext cx="989013" cy="2035175"/>
          </a:xfrm>
          <a:prstGeom prst="line">
            <a:avLst/>
          </a:prstGeom>
          <a:noFill/>
          <a:ln w="85725">
            <a:solidFill>
              <a:schemeClr val="bg2"/>
            </a:solidFill>
            <a:round/>
            <a:headEnd/>
            <a:tailEnd/>
          </a:ln>
        </p:spPr>
        <p:txBody>
          <a:bodyPr/>
          <a:lstStyle/>
          <a:p>
            <a:endParaRPr lang="en-US"/>
          </a:p>
        </p:txBody>
      </p:sp>
      <p:pic>
        <p:nvPicPr>
          <p:cNvPr id="74851" name="Picture 99"/>
          <p:cNvPicPr>
            <a:picLocks noGrp="1" noChangeAspect="1" noChangeArrowheads="1"/>
          </p:cNvPicPr>
          <p:nvPr>
            <p:ph sz="quarter" idx="1"/>
          </p:nvPr>
        </p:nvPicPr>
        <p:blipFill>
          <a:blip r:embed="rId5" cstate="print"/>
          <a:stretch>
            <a:fillRect/>
          </a:stretch>
        </p:blipFill>
        <p:spPr>
          <a:xfrm>
            <a:off x="5312679" y="3835400"/>
            <a:ext cx="3065241" cy="2189163"/>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4837"/>
                                        </p:tgtEl>
                                        <p:attrNameLst>
                                          <p:attrName>style.visibility</p:attrName>
                                        </p:attrNameLst>
                                      </p:cBhvr>
                                      <p:to>
                                        <p:strVal val="visible"/>
                                      </p:to>
                                    </p:set>
                                    <p:anim calcmode="lin" valueType="num">
                                      <p:cBhvr>
                                        <p:cTn id="7" dur="2000" fill="hold"/>
                                        <p:tgtEl>
                                          <p:spTgt spid="74837"/>
                                        </p:tgtEl>
                                        <p:attrNameLst>
                                          <p:attrName>ppt_w</p:attrName>
                                        </p:attrNameLst>
                                      </p:cBhvr>
                                      <p:tavLst>
                                        <p:tav tm="0">
                                          <p:val>
                                            <p:fltVal val="0"/>
                                          </p:val>
                                        </p:tav>
                                        <p:tav tm="100000">
                                          <p:val>
                                            <p:strVal val="#ppt_w"/>
                                          </p:val>
                                        </p:tav>
                                      </p:tavLst>
                                    </p:anim>
                                    <p:anim calcmode="lin" valueType="num">
                                      <p:cBhvr>
                                        <p:cTn id="8" dur="2000" fill="hold"/>
                                        <p:tgtEl>
                                          <p:spTgt spid="74837"/>
                                        </p:tgtEl>
                                        <p:attrNameLst>
                                          <p:attrName>ppt_h</p:attrName>
                                        </p:attrNameLst>
                                      </p:cBhvr>
                                      <p:tavLst>
                                        <p:tav tm="0">
                                          <p:val>
                                            <p:fltVal val="0"/>
                                          </p:val>
                                        </p:tav>
                                        <p:tav tm="100000">
                                          <p:val>
                                            <p:strVal val="#ppt_h"/>
                                          </p:val>
                                        </p:tav>
                                      </p:tavLst>
                                    </p:anim>
                                    <p:animEffect transition="in" filter="fade">
                                      <p:cBhvr>
                                        <p:cTn id="9" dur="2000"/>
                                        <p:tgtEl>
                                          <p:spTgt spid="74837"/>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74846"/>
                                        </p:tgtEl>
                                        <p:attrNameLst>
                                          <p:attrName>style.visibility</p:attrName>
                                        </p:attrNameLst>
                                      </p:cBhvr>
                                      <p:to>
                                        <p:strVal val="visible"/>
                                      </p:to>
                                    </p:set>
                                    <p:anim calcmode="lin" valueType="num">
                                      <p:cBhvr>
                                        <p:cTn id="13" dur="2000" fill="hold"/>
                                        <p:tgtEl>
                                          <p:spTgt spid="74846"/>
                                        </p:tgtEl>
                                        <p:attrNameLst>
                                          <p:attrName>ppt_w</p:attrName>
                                        </p:attrNameLst>
                                      </p:cBhvr>
                                      <p:tavLst>
                                        <p:tav tm="0">
                                          <p:val>
                                            <p:fltVal val="0"/>
                                          </p:val>
                                        </p:tav>
                                        <p:tav tm="100000">
                                          <p:val>
                                            <p:strVal val="#ppt_w"/>
                                          </p:val>
                                        </p:tav>
                                      </p:tavLst>
                                    </p:anim>
                                    <p:anim calcmode="lin" valueType="num">
                                      <p:cBhvr>
                                        <p:cTn id="14" dur="2000" fill="hold"/>
                                        <p:tgtEl>
                                          <p:spTgt spid="74846"/>
                                        </p:tgtEl>
                                        <p:attrNameLst>
                                          <p:attrName>ppt_h</p:attrName>
                                        </p:attrNameLst>
                                      </p:cBhvr>
                                      <p:tavLst>
                                        <p:tav tm="0">
                                          <p:val>
                                            <p:fltVal val="0"/>
                                          </p:val>
                                        </p:tav>
                                        <p:tav tm="100000">
                                          <p:val>
                                            <p:strVal val="#ppt_h"/>
                                          </p:val>
                                        </p:tav>
                                      </p:tavLst>
                                    </p:anim>
                                    <p:animEffect transition="in" filter="fade">
                                      <p:cBhvr>
                                        <p:cTn id="15" dur="2000"/>
                                        <p:tgtEl>
                                          <p:spTgt spid="74846"/>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74844"/>
                                        </p:tgtEl>
                                        <p:attrNameLst>
                                          <p:attrName>style.visibility</p:attrName>
                                        </p:attrNameLst>
                                      </p:cBhvr>
                                      <p:to>
                                        <p:strVal val="visible"/>
                                      </p:to>
                                    </p:set>
                                    <p:anim calcmode="lin" valueType="num">
                                      <p:cBhvr>
                                        <p:cTn id="19" dur="1000" fill="hold"/>
                                        <p:tgtEl>
                                          <p:spTgt spid="74844"/>
                                        </p:tgtEl>
                                        <p:attrNameLst>
                                          <p:attrName>ppt_w</p:attrName>
                                        </p:attrNameLst>
                                      </p:cBhvr>
                                      <p:tavLst>
                                        <p:tav tm="0">
                                          <p:val>
                                            <p:strVal val="#ppt_w*0.70"/>
                                          </p:val>
                                        </p:tav>
                                        <p:tav tm="100000">
                                          <p:val>
                                            <p:strVal val="#ppt_w"/>
                                          </p:val>
                                        </p:tav>
                                      </p:tavLst>
                                    </p:anim>
                                    <p:anim calcmode="lin" valueType="num">
                                      <p:cBhvr>
                                        <p:cTn id="20" dur="1000" fill="hold"/>
                                        <p:tgtEl>
                                          <p:spTgt spid="74844"/>
                                        </p:tgtEl>
                                        <p:attrNameLst>
                                          <p:attrName>ppt_h</p:attrName>
                                        </p:attrNameLst>
                                      </p:cBhvr>
                                      <p:tavLst>
                                        <p:tav tm="0">
                                          <p:val>
                                            <p:strVal val="#ppt_h"/>
                                          </p:val>
                                        </p:tav>
                                        <p:tav tm="100000">
                                          <p:val>
                                            <p:strVal val="#ppt_h"/>
                                          </p:val>
                                        </p:tav>
                                      </p:tavLst>
                                    </p:anim>
                                    <p:animEffect transition="in" filter="fade">
                                      <p:cBhvr>
                                        <p:cTn id="21" dur="1000"/>
                                        <p:tgtEl>
                                          <p:spTgt spid="74844"/>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74845"/>
                                        </p:tgtEl>
                                        <p:attrNameLst>
                                          <p:attrName>style.visibility</p:attrName>
                                        </p:attrNameLst>
                                      </p:cBhvr>
                                      <p:to>
                                        <p:strVal val="visible"/>
                                      </p:to>
                                    </p:set>
                                    <p:animEffect transition="in" filter="fade">
                                      <p:cBhvr>
                                        <p:cTn id="25" dur="2000"/>
                                        <p:tgtEl>
                                          <p:spTgt spid="74845"/>
                                        </p:tgtEl>
                                      </p:cBhvr>
                                    </p:animEffect>
                                  </p:childTnLst>
                                </p:cTn>
                              </p:par>
                            </p:childTnLst>
                          </p:cTn>
                        </p:par>
                        <p:par>
                          <p:cTn id="26" fill="hold">
                            <p:stCondLst>
                              <p:cond delay="7000"/>
                            </p:stCondLst>
                            <p:childTnLst>
                              <p:par>
                                <p:cTn id="27" presetID="53" presetClass="entr" presetSubtype="0" fill="hold" nodeType="afterEffect">
                                  <p:stCondLst>
                                    <p:cond delay="0"/>
                                  </p:stCondLst>
                                  <p:childTnLst>
                                    <p:set>
                                      <p:cBhvr>
                                        <p:cTn id="28" dur="1" fill="hold">
                                          <p:stCondLst>
                                            <p:cond delay="0"/>
                                          </p:stCondLst>
                                        </p:cTn>
                                        <p:tgtEl>
                                          <p:spTgt spid="74851"/>
                                        </p:tgtEl>
                                        <p:attrNameLst>
                                          <p:attrName>style.visibility</p:attrName>
                                        </p:attrNameLst>
                                      </p:cBhvr>
                                      <p:to>
                                        <p:strVal val="visible"/>
                                      </p:to>
                                    </p:set>
                                    <p:anim calcmode="lin" valueType="num">
                                      <p:cBhvr>
                                        <p:cTn id="29" dur="2000" fill="hold"/>
                                        <p:tgtEl>
                                          <p:spTgt spid="74851"/>
                                        </p:tgtEl>
                                        <p:attrNameLst>
                                          <p:attrName>ppt_w</p:attrName>
                                        </p:attrNameLst>
                                      </p:cBhvr>
                                      <p:tavLst>
                                        <p:tav tm="0">
                                          <p:val>
                                            <p:fltVal val="0"/>
                                          </p:val>
                                        </p:tav>
                                        <p:tav tm="100000">
                                          <p:val>
                                            <p:strVal val="#ppt_w"/>
                                          </p:val>
                                        </p:tav>
                                      </p:tavLst>
                                    </p:anim>
                                    <p:anim calcmode="lin" valueType="num">
                                      <p:cBhvr>
                                        <p:cTn id="30" dur="2000" fill="hold"/>
                                        <p:tgtEl>
                                          <p:spTgt spid="74851"/>
                                        </p:tgtEl>
                                        <p:attrNameLst>
                                          <p:attrName>ppt_h</p:attrName>
                                        </p:attrNameLst>
                                      </p:cBhvr>
                                      <p:tavLst>
                                        <p:tav tm="0">
                                          <p:val>
                                            <p:fltVal val="0"/>
                                          </p:val>
                                        </p:tav>
                                        <p:tav tm="100000">
                                          <p:val>
                                            <p:strVal val="#ppt_h"/>
                                          </p:val>
                                        </p:tav>
                                      </p:tavLst>
                                    </p:anim>
                                    <p:animEffect transition="in" filter="fade">
                                      <p:cBhvr>
                                        <p:cTn id="31" dur="2000"/>
                                        <p:tgtEl>
                                          <p:spTgt spid="74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37" grpId="0" animBg="1"/>
      <p:bldP spid="74845" grpId="0" animBg="1"/>
      <p:bldP spid="748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pic>
        <p:nvPicPr>
          <p:cNvPr id="16388" name="Picture 37"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146471" name="Line 39"/>
          <p:cNvSpPr>
            <a:spLocks noChangeShapeType="1"/>
          </p:cNvSpPr>
          <p:nvPr/>
        </p:nvSpPr>
        <p:spPr bwMode="auto">
          <a:xfrm>
            <a:off x="2473325" y="923925"/>
            <a:ext cx="1028700" cy="2038350"/>
          </a:xfrm>
          <a:prstGeom prst="line">
            <a:avLst/>
          </a:prstGeom>
          <a:noFill/>
          <a:ln w="85725">
            <a:solidFill>
              <a:srgbClr val="FF0000"/>
            </a:solidFill>
            <a:round/>
            <a:headEnd/>
            <a:tailEnd/>
          </a:ln>
        </p:spPr>
        <p:txBody>
          <a:bodyPr/>
          <a:lstStyle/>
          <a:p>
            <a:endParaRPr lang="en-US"/>
          </a:p>
        </p:txBody>
      </p:sp>
      <p:graphicFrame>
        <p:nvGraphicFramePr>
          <p:cNvPr id="146478" name="Object 46"/>
          <p:cNvGraphicFramePr>
            <a:graphicFrameLocks noChangeAspect="1"/>
          </p:cNvGraphicFramePr>
          <p:nvPr/>
        </p:nvGraphicFramePr>
        <p:xfrm>
          <a:off x="360363" y="0"/>
          <a:ext cx="347662" cy="630238"/>
        </p:xfrm>
        <a:graphic>
          <a:graphicData uri="http://schemas.openxmlformats.org/presentationml/2006/ole">
            <p:oleObj spid="_x0000_s16386" name="CorelDRAW" r:id="rId4" imgW="909523" imgH="1607831" progId="CorelDRAW.Graphic.11">
              <p:embed/>
            </p:oleObj>
          </a:graphicData>
        </a:graphic>
      </p:graphicFrame>
      <p:sp>
        <p:nvSpPr>
          <p:cNvPr id="16390" name="Rectangle 47"/>
          <p:cNvSpPr>
            <a:spLocks noChangeArrowheads="1"/>
          </p:cNvSpPr>
          <p:nvPr/>
        </p:nvSpPr>
        <p:spPr bwMode="auto">
          <a:xfrm>
            <a:off x="631825" y="3644900"/>
            <a:ext cx="3922713" cy="2014538"/>
          </a:xfrm>
          <a:prstGeom prst="rect">
            <a:avLst/>
          </a:prstGeom>
          <a:solidFill>
            <a:srgbClr val="FFFFFF"/>
          </a:solidFill>
          <a:ln w="9525">
            <a:noFill/>
            <a:miter lim="800000"/>
            <a:headEnd/>
            <a:tailEnd/>
          </a:ln>
        </p:spPr>
        <p:txBody>
          <a:bodyPr>
            <a:spAutoFit/>
          </a:bodyPr>
          <a:lstStyle/>
          <a:p>
            <a:r>
              <a:rPr lang="en-US">
                <a:solidFill>
                  <a:srgbClr val="000000"/>
                </a:solidFill>
                <a:latin typeface="Tahoma" pitchFamily="34" charset="0"/>
              </a:rPr>
              <a:t>Imagination is a great power of this age and our program is structured to nurture and support this power.  This special mental ability enables the child to imagine what exists or has existed but cannot be seen because of time or distance. </a:t>
            </a:r>
          </a:p>
        </p:txBody>
      </p:sp>
      <p:pic>
        <p:nvPicPr>
          <p:cNvPr id="146484" name="Picture 52"/>
          <p:cNvPicPr>
            <a:picLocks noGrp="1" noChangeAspect="1" noChangeArrowheads="1"/>
          </p:cNvPicPr>
          <p:nvPr>
            <p:ph sz="quarter" idx="1"/>
          </p:nvPr>
        </p:nvPicPr>
        <p:blipFill>
          <a:blip r:embed="rId5" cstate="print"/>
          <a:stretch>
            <a:fillRect/>
          </a:stretch>
        </p:blipFill>
        <p:spPr>
          <a:xfrm>
            <a:off x="5359460" y="4053114"/>
            <a:ext cx="3029737" cy="2189163"/>
          </a:xfrm>
          <a:prstGeom prst="rect">
            <a:avLst/>
          </a:prstGeom>
          <a:ln>
            <a:noFill/>
          </a:ln>
          <a:effectLst>
            <a:softEdge rad="112500"/>
          </a:effectLst>
        </p:spPr>
      </p:pic>
      <p:sp>
        <p:nvSpPr>
          <p:cNvPr id="8" name="Line 94"/>
          <p:cNvSpPr>
            <a:spLocks noChangeShapeType="1"/>
          </p:cNvSpPr>
          <p:nvPr/>
        </p:nvSpPr>
        <p:spPr bwMode="auto">
          <a:xfrm flipH="1">
            <a:off x="3467100" y="979488"/>
            <a:ext cx="989013" cy="2035175"/>
          </a:xfrm>
          <a:prstGeom prst="line">
            <a:avLst/>
          </a:prstGeom>
          <a:noFill/>
          <a:ln w="85725">
            <a:solidFill>
              <a:schemeClr val="bg2"/>
            </a:solidFill>
            <a:round/>
            <a:headEnd/>
            <a:tailEnd/>
          </a:ln>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6471"/>
                                        </p:tgtEl>
                                        <p:attrNameLst>
                                          <p:attrName>style.visibility</p:attrName>
                                        </p:attrNameLst>
                                      </p:cBhvr>
                                      <p:to>
                                        <p:strVal val="visible"/>
                                      </p:to>
                                    </p:set>
                                    <p:anim calcmode="lin" valueType="num">
                                      <p:cBhvr>
                                        <p:cTn id="7" dur="2000" fill="hold"/>
                                        <p:tgtEl>
                                          <p:spTgt spid="146471"/>
                                        </p:tgtEl>
                                        <p:attrNameLst>
                                          <p:attrName>ppt_w</p:attrName>
                                        </p:attrNameLst>
                                      </p:cBhvr>
                                      <p:tavLst>
                                        <p:tav tm="0">
                                          <p:val>
                                            <p:fltVal val="0"/>
                                          </p:val>
                                        </p:tav>
                                        <p:tav tm="100000">
                                          <p:val>
                                            <p:strVal val="#ppt_w"/>
                                          </p:val>
                                        </p:tav>
                                      </p:tavLst>
                                    </p:anim>
                                    <p:anim calcmode="lin" valueType="num">
                                      <p:cBhvr>
                                        <p:cTn id="8" dur="2000" fill="hold"/>
                                        <p:tgtEl>
                                          <p:spTgt spid="146471"/>
                                        </p:tgtEl>
                                        <p:attrNameLst>
                                          <p:attrName>ppt_h</p:attrName>
                                        </p:attrNameLst>
                                      </p:cBhvr>
                                      <p:tavLst>
                                        <p:tav tm="0">
                                          <p:val>
                                            <p:fltVal val="0"/>
                                          </p:val>
                                        </p:tav>
                                        <p:tav tm="100000">
                                          <p:val>
                                            <p:strVal val="#ppt_h"/>
                                          </p:val>
                                        </p:tav>
                                      </p:tavLst>
                                    </p:anim>
                                    <p:animEffect transition="in" filter="fade">
                                      <p:cBhvr>
                                        <p:cTn id="9" dur="2000"/>
                                        <p:tgtEl>
                                          <p:spTgt spid="146471"/>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146478"/>
                                        </p:tgtEl>
                                        <p:attrNameLst>
                                          <p:attrName>style.visibility</p:attrName>
                                        </p:attrNameLst>
                                      </p:cBhvr>
                                      <p:to>
                                        <p:strVal val="visible"/>
                                      </p:to>
                                    </p:set>
                                    <p:anim calcmode="lin" valueType="num">
                                      <p:cBhvr>
                                        <p:cTn id="13" dur="1000" fill="hold"/>
                                        <p:tgtEl>
                                          <p:spTgt spid="146478"/>
                                        </p:tgtEl>
                                        <p:attrNameLst>
                                          <p:attrName>ppt_w</p:attrName>
                                        </p:attrNameLst>
                                      </p:cBhvr>
                                      <p:tavLst>
                                        <p:tav tm="0">
                                          <p:val>
                                            <p:strVal val="#ppt_w*0.70"/>
                                          </p:val>
                                        </p:tav>
                                        <p:tav tm="100000">
                                          <p:val>
                                            <p:strVal val="#ppt_w"/>
                                          </p:val>
                                        </p:tav>
                                      </p:tavLst>
                                    </p:anim>
                                    <p:anim calcmode="lin" valueType="num">
                                      <p:cBhvr>
                                        <p:cTn id="14" dur="1000" fill="hold"/>
                                        <p:tgtEl>
                                          <p:spTgt spid="146478"/>
                                        </p:tgtEl>
                                        <p:attrNameLst>
                                          <p:attrName>ppt_h</p:attrName>
                                        </p:attrNameLst>
                                      </p:cBhvr>
                                      <p:tavLst>
                                        <p:tav tm="0">
                                          <p:val>
                                            <p:strVal val="#ppt_h"/>
                                          </p:val>
                                        </p:tav>
                                        <p:tav tm="100000">
                                          <p:val>
                                            <p:strVal val="#ppt_h"/>
                                          </p:val>
                                        </p:tav>
                                      </p:tavLst>
                                    </p:anim>
                                    <p:animEffect transition="in" filter="fade">
                                      <p:cBhvr>
                                        <p:cTn id="15" dur="1000"/>
                                        <p:tgtEl>
                                          <p:spTgt spid="146478"/>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146484"/>
                                        </p:tgtEl>
                                        <p:attrNameLst>
                                          <p:attrName>style.visibility</p:attrName>
                                        </p:attrNameLst>
                                      </p:cBhvr>
                                      <p:to>
                                        <p:strVal val="visible"/>
                                      </p:to>
                                    </p:set>
                                    <p:anim calcmode="lin" valueType="num">
                                      <p:cBhvr>
                                        <p:cTn id="19" dur="2000" fill="hold"/>
                                        <p:tgtEl>
                                          <p:spTgt spid="146484"/>
                                        </p:tgtEl>
                                        <p:attrNameLst>
                                          <p:attrName>ppt_w</p:attrName>
                                        </p:attrNameLst>
                                      </p:cBhvr>
                                      <p:tavLst>
                                        <p:tav tm="0">
                                          <p:val>
                                            <p:fltVal val="0"/>
                                          </p:val>
                                        </p:tav>
                                        <p:tav tm="100000">
                                          <p:val>
                                            <p:strVal val="#ppt_w"/>
                                          </p:val>
                                        </p:tav>
                                      </p:tavLst>
                                    </p:anim>
                                    <p:anim calcmode="lin" valueType="num">
                                      <p:cBhvr>
                                        <p:cTn id="20" dur="2000" fill="hold"/>
                                        <p:tgtEl>
                                          <p:spTgt spid="146484"/>
                                        </p:tgtEl>
                                        <p:attrNameLst>
                                          <p:attrName>ppt_h</p:attrName>
                                        </p:attrNameLst>
                                      </p:cBhvr>
                                      <p:tavLst>
                                        <p:tav tm="0">
                                          <p:val>
                                            <p:fltVal val="0"/>
                                          </p:val>
                                        </p:tav>
                                        <p:tav tm="100000">
                                          <p:val>
                                            <p:strVal val="#ppt_h"/>
                                          </p:val>
                                        </p:tav>
                                      </p:tavLst>
                                    </p:anim>
                                    <p:animEffect transition="in" filter="fade">
                                      <p:cBhvr>
                                        <p:cTn id="21" dur="2000"/>
                                        <p:tgtEl>
                                          <p:spTgt spid="146484"/>
                                        </p:tgtEl>
                                      </p:cBhvr>
                                    </p:animEffect>
                                  </p:childTnLst>
                                </p:cTn>
                              </p:par>
                            </p:childTnLst>
                          </p:cTn>
                        </p:par>
                        <p:par>
                          <p:cTn id="22" fill="hold">
                            <p:stCondLst>
                              <p:cond delay="5000"/>
                            </p:stCondLst>
                            <p:childTnLst>
                              <p:par>
                                <p:cTn id="23" presetID="53"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71"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sp>
        <p:nvSpPr>
          <p:cNvPr id="34827" name="Rectangle 11"/>
          <p:cNvSpPr>
            <a:spLocks noChangeArrowheads="1"/>
          </p:cNvSpPr>
          <p:nvPr/>
        </p:nvSpPr>
        <p:spPr bwMode="auto">
          <a:xfrm>
            <a:off x="0" y="3505200"/>
            <a:ext cx="4419600" cy="519113"/>
          </a:xfrm>
          <a:prstGeom prst="rect">
            <a:avLst/>
          </a:prstGeom>
          <a:solidFill>
            <a:schemeClr val="accent1"/>
          </a:solidFill>
          <a:ln w="9525">
            <a:noFill/>
            <a:miter lim="800000"/>
            <a:headEnd/>
            <a:tailEnd/>
          </a:ln>
          <a:effectLst>
            <a:prstShdw prst="shdw17" dist="17961" dir="2700000">
              <a:schemeClr val="bg2">
                <a:gamma/>
                <a:shade val="60000"/>
                <a:invGamma/>
              </a:schemeClr>
            </a:prstShdw>
          </a:effectLst>
        </p:spPr>
        <p:txBody>
          <a:bodyPr>
            <a:spAutoFit/>
          </a:bodyPr>
          <a:lstStyle/>
          <a:p>
            <a:pPr algn="ctr">
              <a:defRPr/>
            </a:pPr>
            <a:r>
              <a:rPr lang="en-US" sz="2800" b="1" dirty="0">
                <a:solidFill>
                  <a:schemeClr val="bg1"/>
                </a:solidFill>
                <a:latin typeface="Tahoma" pitchFamily="34" charset="0"/>
              </a:rPr>
              <a:t>Age 12-18   </a:t>
            </a:r>
          </a:p>
        </p:txBody>
      </p:sp>
      <p:sp>
        <p:nvSpPr>
          <p:cNvPr id="18437" name="Text Box 14"/>
          <p:cNvSpPr txBox="1">
            <a:spLocks noChangeArrowheads="1"/>
          </p:cNvSpPr>
          <p:nvPr/>
        </p:nvSpPr>
        <p:spPr bwMode="auto">
          <a:xfrm>
            <a:off x="484188" y="4602163"/>
            <a:ext cx="4922837" cy="1465262"/>
          </a:xfrm>
          <a:prstGeom prst="rect">
            <a:avLst/>
          </a:prstGeom>
          <a:solidFill>
            <a:srgbClr val="FFFFFF"/>
          </a:solidFill>
          <a:ln w="9525">
            <a:noFill/>
            <a:miter lim="800000"/>
            <a:headEnd/>
            <a:tailEnd/>
          </a:ln>
        </p:spPr>
        <p:txBody>
          <a:bodyPr>
            <a:spAutoFit/>
          </a:bodyPr>
          <a:lstStyle/>
          <a:p>
            <a:pPr>
              <a:spcBef>
                <a:spcPct val="50000"/>
              </a:spcBef>
            </a:pPr>
            <a:r>
              <a:rPr lang="en-US">
                <a:solidFill>
                  <a:srgbClr val="000000"/>
                </a:solidFill>
                <a:latin typeface="Tahoma" pitchFamily="34" charset="0"/>
              </a:rPr>
              <a:t>As in the period from 0-6, this child is going through periods of rapid growth and emotional changes. The individual is ready to go out into society and use the knowledge acquired from the first two planes.</a:t>
            </a:r>
            <a:endParaRPr lang="en-US">
              <a:latin typeface="Tahoma" pitchFamily="34" charset="0"/>
            </a:endParaRPr>
          </a:p>
        </p:txBody>
      </p:sp>
      <p:sp>
        <p:nvSpPr>
          <p:cNvPr id="34831" name="Rectangle 15"/>
          <p:cNvSpPr>
            <a:spLocks noChangeArrowheads="1"/>
          </p:cNvSpPr>
          <p:nvPr/>
        </p:nvSpPr>
        <p:spPr bwMode="auto">
          <a:xfrm>
            <a:off x="5516563" y="3771900"/>
            <a:ext cx="3146425" cy="2563813"/>
          </a:xfrm>
          <a:prstGeom prst="rect">
            <a:avLst/>
          </a:prstGeom>
          <a:solidFill>
            <a:schemeClr val="bg2"/>
          </a:solidFill>
          <a:ln w="9525">
            <a:noFill/>
            <a:miter lim="800000"/>
            <a:headEnd/>
            <a:tailEnd/>
          </a:ln>
        </p:spPr>
        <p:txBody>
          <a:bodyPr>
            <a:spAutoFit/>
          </a:bodyPr>
          <a:lstStyle/>
          <a:p>
            <a:r>
              <a:rPr lang="en-US" b="1" i="1">
                <a:latin typeface="Times New Roman" pitchFamily="18" charset="0"/>
              </a:rPr>
              <a:t>Adolescence is the 'sensitive period' for developing feelings of justice and personal dignity.  These feelings are the most noble of characteristics and ought to prepare the young adult to become a social being. " </a:t>
            </a:r>
            <a:endParaRPr lang="en-US" b="1">
              <a:latin typeface="Times New Roman" pitchFamily="18" charset="0"/>
            </a:endParaRPr>
          </a:p>
          <a:p>
            <a:r>
              <a:rPr lang="en-US" b="1">
                <a:latin typeface="Times New Roman" pitchFamily="18" charset="0"/>
              </a:rPr>
              <a:t> </a:t>
            </a:r>
            <a:r>
              <a:rPr lang="en-US" b="1" i="1">
                <a:latin typeface="Times New Roman" pitchFamily="18" charset="0"/>
              </a:rPr>
              <a:t>            -Dr. Maria Montessori</a:t>
            </a:r>
          </a:p>
        </p:txBody>
      </p:sp>
      <p:pic>
        <p:nvPicPr>
          <p:cNvPr id="18439" name="Picture 65"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34884" name="Line 68"/>
          <p:cNvSpPr>
            <a:spLocks noChangeShapeType="1"/>
          </p:cNvSpPr>
          <p:nvPr/>
        </p:nvSpPr>
        <p:spPr bwMode="auto">
          <a:xfrm>
            <a:off x="4478338" y="947738"/>
            <a:ext cx="1019175" cy="1990725"/>
          </a:xfrm>
          <a:prstGeom prst="line">
            <a:avLst/>
          </a:prstGeom>
          <a:noFill/>
          <a:ln w="85725">
            <a:solidFill>
              <a:srgbClr val="FF0000"/>
            </a:solidFill>
            <a:round/>
            <a:headEnd/>
            <a:tailEnd/>
          </a:ln>
        </p:spPr>
        <p:txBody>
          <a:bodyPr/>
          <a:lstStyle/>
          <a:p>
            <a:endParaRPr lang="en-US"/>
          </a:p>
        </p:txBody>
      </p:sp>
      <p:graphicFrame>
        <p:nvGraphicFramePr>
          <p:cNvPr id="34890" name="Object 74"/>
          <p:cNvGraphicFramePr>
            <a:graphicFrameLocks noChangeAspect="1"/>
          </p:cNvGraphicFramePr>
          <p:nvPr/>
        </p:nvGraphicFramePr>
        <p:xfrm>
          <a:off x="360363" y="0"/>
          <a:ext cx="347662" cy="630238"/>
        </p:xfrm>
        <a:graphic>
          <a:graphicData uri="http://schemas.openxmlformats.org/presentationml/2006/ole">
            <p:oleObj spid="_x0000_s18434" name="CorelDRAW" r:id="rId4" imgW="909523" imgH="1607831" progId="CorelDRAW.Graphic.11">
              <p:embed/>
            </p:oleObj>
          </a:graphicData>
        </a:graphic>
      </p:graphicFrame>
      <p:sp>
        <p:nvSpPr>
          <p:cNvPr id="34891" name="Line 75"/>
          <p:cNvSpPr>
            <a:spLocks noChangeShapeType="1"/>
          </p:cNvSpPr>
          <p:nvPr/>
        </p:nvSpPr>
        <p:spPr bwMode="auto">
          <a:xfrm flipH="1">
            <a:off x="5476875" y="981075"/>
            <a:ext cx="990600" cy="1990725"/>
          </a:xfrm>
          <a:prstGeom prst="line">
            <a:avLst/>
          </a:prstGeom>
          <a:noFill/>
          <a:ln w="85725">
            <a:solidFill>
              <a:schemeClr val="bg2"/>
            </a:solidFill>
            <a:round/>
            <a:headEnd/>
            <a:tailEnd/>
          </a:ln>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fade">
                                      <p:cBhvr>
                                        <p:cTn id="7" dur="2000"/>
                                        <p:tgtEl>
                                          <p:spTgt spid="34827"/>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34884"/>
                                        </p:tgtEl>
                                        <p:attrNameLst>
                                          <p:attrName>style.visibility</p:attrName>
                                        </p:attrNameLst>
                                      </p:cBhvr>
                                      <p:to>
                                        <p:strVal val="visible"/>
                                      </p:to>
                                    </p:set>
                                    <p:anim calcmode="lin" valueType="num">
                                      <p:cBhvr>
                                        <p:cTn id="11" dur="2000" fill="hold"/>
                                        <p:tgtEl>
                                          <p:spTgt spid="34884"/>
                                        </p:tgtEl>
                                        <p:attrNameLst>
                                          <p:attrName>ppt_w</p:attrName>
                                        </p:attrNameLst>
                                      </p:cBhvr>
                                      <p:tavLst>
                                        <p:tav tm="0">
                                          <p:val>
                                            <p:fltVal val="0"/>
                                          </p:val>
                                        </p:tav>
                                        <p:tav tm="100000">
                                          <p:val>
                                            <p:strVal val="#ppt_w"/>
                                          </p:val>
                                        </p:tav>
                                      </p:tavLst>
                                    </p:anim>
                                    <p:anim calcmode="lin" valueType="num">
                                      <p:cBhvr>
                                        <p:cTn id="12" dur="2000" fill="hold"/>
                                        <p:tgtEl>
                                          <p:spTgt spid="34884"/>
                                        </p:tgtEl>
                                        <p:attrNameLst>
                                          <p:attrName>ppt_h</p:attrName>
                                        </p:attrNameLst>
                                      </p:cBhvr>
                                      <p:tavLst>
                                        <p:tav tm="0">
                                          <p:val>
                                            <p:fltVal val="0"/>
                                          </p:val>
                                        </p:tav>
                                        <p:tav tm="100000">
                                          <p:val>
                                            <p:strVal val="#ppt_h"/>
                                          </p:val>
                                        </p:tav>
                                      </p:tavLst>
                                    </p:anim>
                                    <p:animEffect transition="in" filter="fade">
                                      <p:cBhvr>
                                        <p:cTn id="13" dur="2000"/>
                                        <p:tgtEl>
                                          <p:spTgt spid="34884"/>
                                        </p:tgtEl>
                                      </p:cBhvr>
                                    </p:animEffect>
                                  </p:childTnLst>
                                </p:cTn>
                              </p:par>
                            </p:childTnLst>
                          </p:cTn>
                        </p:par>
                        <p:par>
                          <p:cTn id="14" fill="hold">
                            <p:stCondLst>
                              <p:cond delay="4000"/>
                            </p:stCondLst>
                            <p:childTnLst>
                              <p:par>
                                <p:cTn id="15" presetID="53" presetClass="entr" presetSubtype="0" fill="hold" grpId="0" nodeType="afterEffect">
                                  <p:stCondLst>
                                    <p:cond delay="0"/>
                                  </p:stCondLst>
                                  <p:childTnLst>
                                    <p:set>
                                      <p:cBhvr>
                                        <p:cTn id="16" dur="1" fill="hold">
                                          <p:stCondLst>
                                            <p:cond delay="0"/>
                                          </p:stCondLst>
                                        </p:cTn>
                                        <p:tgtEl>
                                          <p:spTgt spid="34891"/>
                                        </p:tgtEl>
                                        <p:attrNameLst>
                                          <p:attrName>style.visibility</p:attrName>
                                        </p:attrNameLst>
                                      </p:cBhvr>
                                      <p:to>
                                        <p:strVal val="visible"/>
                                      </p:to>
                                    </p:set>
                                    <p:anim calcmode="lin" valueType="num">
                                      <p:cBhvr>
                                        <p:cTn id="17" dur="2000" fill="hold"/>
                                        <p:tgtEl>
                                          <p:spTgt spid="34891"/>
                                        </p:tgtEl>
                                        <p:attrNameLst>
                                          <p:attrName>ppt_w</p:attrName>
                                        </p:attrNameLst>
                                      </p:cBhvr>
                                      <p:tavLst>
                                        <p:tav tm="0">
                                          <p:val>
                                            <p:fltVal val="0"/>
                                          </p:val>
                                        </p:tav>
                                        <p:tav tm="100000">
                                          <p:val>
                                            <p:strVal val="#ppt_w"/>
                                          </p:val>
                                        </p:tav>
                                      </p:tavLst>
                                    </p:anim>
                                    <p:anim calcmode="lin" valueType="num">
                                      <p:cBhvr>
                                        <p:cTn id="18" dur="2000" fill="hold"/>
                                        <p:tgtEl>
                                          <p:spTgt spid="34891"/>
                                        </p:tgtEl>
                                        <p:attrNameLst>
                                          <p:attrName>ppt_h</p:attrName>
                                        </p:attrNameLst>
                                      </p:cBhvr>
                                      <p:tavLst>
                                        <p:tav tm="0">
                                          <p:val>
                                            <p:fltVal val="0"/>
                                          </p:val>
                                        </p:tav>
                                        <p:tav tm="100000">
                                          <p:val>
                                            <p:strVal val="#ppt_h"/>
                                          </p:val>
                                        </p:tav>
                                      </p:tavLst>
                                    </p:anim>
                                    <p:animEffect transition="in" filter="fade">
                                      <p:cBhvr>
                                        <p:cTn id="19" dur="2000"/>
                                        <p:tgtEl>
                                          <p:spTgt spid="34891"/>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34831"/>
                                        </p:tgtEl>
                                        <p:attrNameLst>
                                          <p:attrName>style.visibility</p:attrName>
                                        </p:attrNameLst>
                                      </p:cBhvr>
                                      <p:to>
                                        <p:strVal val="visible"/>
                                      </p:to>
                                    </p:set>
                                    <p:animEffect transition="in" filter="fade">
                                      <p:cBhvr>
                                        <p:cTn id="23" dur="2000"/>
                                        <p:tgtEl>
                                          <p:spTgt spid="34831"/>
                                        </p:tgtEl>
                                      </p:cBhvr>
                                    </p:animEffect>
                                  </p:childTnLst>
                                </p:cTn>
                              </p:par>
                            </p:childTnLst>
                          </p:cTn>
                        </p:par>
                        <p:par>
                          <p:cTn id="24" fill="hold">
                            <p:stCondLst>
                              <p:cond delay="8000"/>
                            </p:stCondLst>
                            <p:childTnLst>
                              <p:par>
                                <p:cTn id="25" presetID="55" presetClass="entr" presetSubtype="0" fill="hold" nodeType="afterEffect">
                                  <p:stCondLst>
                                    <p:cond delay="0"/>
                                  </p:stCondLst>
                                  <p:childTnLst>
                                    <p:set>
                                      <p:cBhvr>
                                        <p:cTn id="26" dur="1" fill="hold">
                                          <p:stCondLst>
                                            <p:cond delay="0"/>
                                          </p:stCondLst>
                                        </p:cTn>
                                        <p:tgtEl>
                                          <p:spTgt spid="34890"/>
                                        </p:tgtEl>
                                        <p:attrNameLst>
                                          <p:attrName>style.visibility</p:attrName>
                                        </p:attrNameLst>
                                      </p:cBhvr>
                                      <p:to>
                                        <p:strVal val="visible"/>
                                      </p:to>
                                    </p:set>
                                    <p:anim calcmode="lin" valueType="num">
                                      <p:cBhvr>
                                        <p:cTn id="27" dur="1000" fill="hold"/>
                                        <p:tgtEl>
                                          <p:spTgt spid="34890"/>
                                        </p:tgtEl>
                                        <p:attrNameLst>
                                          <p:attrName>ppt_w</p:attrName>
                                        </p:attrNameLst>
                                      </p:cBhvr>
                                      <p:tavLst>
                                        <p:tav tm="0">
                                          <p:val>
                                            <p:strVal val="#ppt_w*0.70"/>
                                          </p:val>
                                        </p:tav>
                                        <p:tav tm="100000">
                                          <p:val>
                                            <p:strVal val="#ppt_w"/>
                                          </p:val>
                                        </p:tav>
                                      </p:tavLst>
                                    </p:anim>
                                    <p:anim calcmode="lin" valueType="num">
                                      <p:cBhvr>
                                        <p:cTn id="28" dur="1000" fill="hold"/>
                                        <p:tgtEl>
                                          <p:spTgt spid="34890"/>
                                        </p:tgtEl>
                                        <p:attrNameLst>
                                          <p:attrName>ppt_h</p:attrName>
                                        </p:attrNameLst>
                                      </p:cBhvr>
                                      <p:tavLst>
                                        <p:tav tm="0">
                                          <p:val>
                                            <p:strVal val="#ppt_h"/>
                                          </p:val>
                                        </p:tav>
                                        <p:tav tm="100000">
                                          <p:val>
                                            <p:strVal val="#ppt_h"/>
                                          </p:val>
                                        </p:tav>
                                      </p:tavLst>
                                    </p:anim>
                                    <p:animEffect transition="in" filter="fade">
                                      <p:cBhvr>
                                        <p:cTn id="29" dur="1000"/>
                                        <p:tgtEl>
                                          <p:spTgt spid="34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animBg="1"/>
      <p:bldP spid="34831" grpId="0" animBg="1"/>
      <p:bldP spid="34884" grpId="0" animBg="1"/>
      <p:bldP spid="348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pic>
        <p:nvPicPr>
          <p:cNvPr id="61454" name="Picture 14"/>
          <p:cNvPicPr>
            <a:picLocks noGrp="1" noChangeAspect="1" noChangeArrowheads="1"/>
          </p:cNvPicPr>
          <p:nvPr>
            <p:ph sz="half" idx="1"/>
          </p:nvPr>
        </p:nvPicPr>
        <p:blipFill>
          <a:blip r:embed="rId3" cstate="print"/>
          <a:stretch>
            <a:fillRect/>
          </a:stretch>
        </p:blipFill>
        <p:spPr>
          <a:xfrm>
            <a:off x="4593772" y="3499576"/>
            <a:ext cx="4038600" cy="2873058"/>
          </a:xfrm>
          <a:prstGeom prst="rect">
            <a:avLst/>
          </a:prstGeom>
          <a:ln>
            <a:noFill/>
          </a:ln>
          <a:effectLst>
            <a:softEdge rad="112500"/>
          </a:effectLst>
        </p:spPr>
      </p:pic>
      <p:pic>
        <p:nvPicPr>
          <p:cNvPr id="19461" name="Picture 73" descr="planescolor"/>
          <p:cNvPicPr>
            <a:picLocks noChangeAspect="1" noChangeArrowheads="1"/>
          </p:cNvPicPr>
          <p:nvPr/>
        </p:nvPicPr>
        <p:blipFill>
          <a:blip r:embed="rId4" cstate="print"/>
          <a:srcRect/>
          <a:stretch>
            <a:fillRect/>
          </a:stretch>
        </p:blipFill>
        <p:spPr bwMode="auto">
          <a:xfrm>
            <a:off x="387350" y="631825"/>
            <a:ext cx="8294688" cy="2633663"/>
          </a:xfrm>
          <a:prstGeom prst="rect">
            <a:avLst/>
          </a:prstGeom>
          <a:noFill/>
          <a:ln w="9525">
            <a:noFill/>
            <a:miter lim="800000"/>
            <a:headEnd/>
            <a:tailEnd/>
          </a:ln>
        </p:spPr>
      </p:pic>
      <p:sp>
        <p:nvSpPr>
          <p:cNvPr id="61519" name="Line 79"/>
          <p:cNvSpPr>
            <a:spLocks noChangeShapeType="1"/>
          </p:cNvSpPr>
          <p:nvPr/>
        </p:nvSpPr>
        <p:spPr bwMode="auto">
          <a:xfrm flipH="1">
            <a:off x="5502275" y="942975"/>
            <a:ext cx="995363" cy="2005013"/>
          </a:xfrm>
          <a:prstGeom prst="line">
            <a:avLst/>
          </a:prstGeom>
          <a:noFill/>
          <a:ln w="85725">
            <a:solidFill>
              <a:schemeClr val="bg2"/>
            </a:solidFill>
            <a:round/>
            <a:headEnd/>
            <a:tailEnd/>
          </a:ln>
        </p:spPr>
        <p:txBody>
          <a:bodyPr/>
          <a:lstStyle/>
          <a:p>
            <a:endParaRPr lang="en-US"/>
          </a:p>
        </p:txBody>
      </p:sp>
      <p:graphicFrame>
        <p:nvGraphicFramePr>
          <p:cNvPr id="61522" name="Object 82"/>
          <p:cNvGraphicFramePr>
            <a:graphicFrameLocks noChangeAspect="1"/>
          </p:cNvGraphicFramePr>
          <p:nvPr/>
        </p:nvGraphicFramePr>
        <p:xfrm>
          <a:off x="360363" y="0"/>
          <a:ext cx="347662" cy="630238"/>
        </p:xfrm>
        <a:graphic>
          <a:graphicData uri="http://schemas.openxmlformats.org/presentationml/2006/ole">
            <p:oleObj spid="_x0000_s19458" name="CorelDRAW" r:id="rId5" imgW="909523" imgH="1607831" progId="CorelDRAW.Graphic.11">
              <p:embed/>
            </p:oleObj>
          </a:graphicData>
        </a:graphic>
      </p:graphicFrame>
      <p:sp>
        <p:nvSpPr>
          <p:cNvPr id="19463" name="Text Box 83"/>
          <p:cNvSpPr txBox="1">
            <a:spLocks noChangeArrowheads="1"/>
          </p:cNvSpPr>
          <p:nvPr/>
        </p:nvSpPr>
        <p:spPr bwMode="auto">
          <a:xfrm>
            <a:off x="500063" y="4006850"/>
            <a:ext cx="3781651" cy="1190625"/>
          </a:xfrm>
          <a:prstGeom prst="rect">
            <a:avLst/>
          </a:prstGeom>
          <a:solidFill>
            <a:srgbClr val="FFFFFF"/>
          </a:solidFill>
          <a:ln w="9525">
            <a:noFill/>
            <a:miter lim="800000"/>
            <a:headEnd/>
            <a:tailEnd/>
          </a:ln>
        </p:spPr>
        <p:txBody>
          <a:bodyPr wrap="square">
            <a:spAutoFit/>
          </a:bodyPr>
          <a:lstStyle/>
          <a:p>
            <a:pPr>
              <a:spcBef>
                <a:spcPct val="50000"/>
              </a:spcBef>
            </a:pPr>
            <a:r>
              <a:rPr lang="en-US" dirty="0">
                <a:solidFill>
                  <a:srgbClr val="000000"/>
                </a:solidFill>
                <a:latin typeface="Tahoma" pitchFamily="34" charset="0"/>
              </a:rPr>
              <a:t>This is a time of heightened awareness of the individual’s role in their peer group. They seek role models aside from their parents.</a:t>
            </a:r>
            <a:endParaRPr lang="en-US" dirty="0">
              <a:latin typeface="Tahoma" pitchFamily="34" charset="0"/>
            </a:endParaRPr>
          </a:p>
        </p:txBody>
      </p:sp>
      <p:sp>
        <p:nvSpPr>
          <p:cNvPr id="61524" name="Line 84"/>
          <p:cNvSpPr>
            <a:spLocks noChangeShapeType="1"/>
          </p:cNvSpPr>
          <p:nvPr/>
        </p:nvSpPr>
        <p:spPr bwMode="auto">
          <a:xfrm>
            <a:off x="4478338" y="947738"/>
            <a:ext cx="1019175" cy="1990725"/>
          </a:xfrm>
          <a:prstGeom prst="line">
            <a:avLst/>
          </a:prstGeom>
          <a:noFill/>
          <a:ln w="85725">
            <a:solidFill>
              <a:srgbClr val="FF0000"/>
            </a:solidFill>
            <a:round/>
            <a:headEnd/>
            <a:tailEnd/>
          </a:ln>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1519"/>
                                        </p:tgtEl>
                                        <p:attrNameLst>
                                          <p:attrName>style.visibility</p:attrName>
                                        </p:attrNameLst>
                                      </p:cBhvr>
                                      <p:to>
                                        <p:strVal val="visible"/>
                                      </p:to>
                                    </p:set>
                                    <p:anim calcmode="lin" valueType="num">
                                      <p:cBhvr>
                                        <p:cTn id="7" dur="2000" fill="hold"/>
                                        <p:tgtEl>
                                          <p:spTgt spid="61519"/>
                                        </p:tgtEl>
                                        <p:attrNameLst>
                                          <p:attrName>ppt_w</p:attrName>
                                        </p:attrNameLst>
                                      </p:cBhvr>
                                      <p:tavLst>
                                        <p:tav tm="0">
                                          <p:val>
                                            <p:fltVal val="0"/>
                                          </p:val>
                                        </p:tav>
                                        <p:tav tm="100000">
                                          <p:val>
                                            <p:strVal val="#ppt_w"/>
                                          </p:val>
                                        </p:tav>
                                      </p:tavLst>
                                    </p:anim>
                                    <p:anim calcmode="lin" valueType="num">
                                      <p:cBhvr>
                                        <p:cTn id="8" dur="2000" fill="hold"/>
                                        <p:tgtEl>
                                          <p:spTgt spid="61519"/>
                                        </p:tgtEl>
                                        <p:attrNameLst>
                                          <p:attrName>ppt_h</p:attrName>
                                        </p:attrNameLst>
                                      </p:cBhvr>
                                      <p:tavLst>
                                        <p:tav tm="0">
                                          <p:val>
                                            <p:fltVal val="0"/>
                                          </p:val>
                                        </p:tav>
                                        <p:tav tm="100000">
                                          <p:val>
                                            <p:strVal val="#ppt_h"/>
                                          </p:val>
                                        </p:tav>
                                      </p:tavLst>
                                    </p:anim>
                                    <p:animEffect transition="in" filter="fade">
                                      <p:cBhvr>
                                        <p:cTn id="9" dur="2000"/>
                                        <p:tgtEl>
                                          <p:spTgt spid="61519"/>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61524"/>
                                        </p:tgtEl>
                                        <p:attrNameLst>
                                          <p:attrName>style.visibility</p:attrName>
                                        </p:attrNameLst>
                                      </p:cBhvr>
                                      <p:to>
                                        <p:strVal val="visible"/>
                                      </p:to>
                                    </p:set>
                                    <p:anim calcmode="lin" valueType="num">
                                      <p:cBhvr>
                                        <p:cTn id="13" dur="2000" fill="hold"/>
                                        <p:tgtEl>
                                          <p:spTgt spid="61524"/>
                                        </p:tgtEl>
                                        <p:attrNameLst>
                                          <p:attrName>ppt_w</p:attrName>
                                        </p:attrNameLst>
                                      </p:cBhvr>
                                      <p:tavLst>
                                        <p:tav tm="0">
                                          <p:val>
                                            <p:fltVal val="0"/>
                                          </p:val>
                                        </p:tav>
                                        <p:tav tm="100000">
                                          <p:val>
                                            <p:strVal val="#ppt_w"/>
                                          </p:val>
                                        </p:tav>
                                      </p:tavLst>
                                    </p:anim>
                                    <p:anim calcmode="lin" valueType="num">
                                      <p:cBhvr>
                                        <p:cTn id="14" dur="2000" fill="hold"/>
                                        <p:tgtEl>
                                          <p:spTgt spid="61524"/>
                                        </p:tgtEl>
                                        <p:attrNameLst>
                                          <p:attrName>ppt_h</p:attrName>
                                        </p:attrNameLst>
                                      </p:cBhvr>
                                      <p:tavLst>
                                        <p:tav tm="0">
                                          <p:val>
                                            <p:fltVal val="0"/>
                                          </p:val>
                                        </p:tav>
                                        <p:tav tm="100000">
                                          <p:val>
                                            <p:strVal val="#ppt_h"/>
                                          </p:val>
                                        </p:tav>
                                      </p:tavLst>
                                    </p:anim>
                                    <p:animEffect transition="in" filter="fade">
                                      <p:cBhvr>
                                        <p:cTn id="15" dur="2000"/>
                                        <p:tgtEl>
                                          <p:spTgt spid="61524"/>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61522"/>
                                        </p:tgtEl>
                                        <p:attrNameLst>
                                          <p:attrName>style.visibility</p:attrName>
                                        </p:attrNameLst>
                                      </p:cBhvr>
                                      <p:to>
                                        <p:strVal val="visible"/>
                                      </p:to>
                                    </p:set>
                                    <p:anim calcmode="lin" valueType="num">
                                      <p:cBhvr>
                                        <p:cTn id="19" dur="1000" fill="hold"/>
                                        <p:tgtEl>
                                          <p:spTgt spid="61522"/>
                                        </p:tgtEl>
                                        <p:attrNameLst>
                                          <p:attrName>ppt_w</p:attrName>
                                        </p:attrNameLst>
                                      </p:cBhvr>
                                      <p:tavLst>
                                        <p:tav tm="0">
                                          <p:val>
                                            <p:strVal val="#ppt_w*0.70"/>
                                          </p:val>
                                        </p:tav>
                                        <p:tav tm="100000">
                                          <p:val>
                                            <p:strVal val="#ppt_w"/>
                                          </p:val>
                                        </p:tav>
                                      </p:tavLst>
                                    </p:anim>
                                    <p:anim calcmode="lin" valueType="num">
                                      <p:cBhvr>
                                        <p:cTn id="20" dur="1000" fill="hold"/>
                                        <p:tgtEl>
                                          <p:spTgt spid="61522"/>
                                        </p:tgtEl>
                                        <p:attrNameLst>
                                          <p:attrName>ppt_h</p:attrName>
                                        </p:attrNameLst>
                                      </p:cBhvr>
                                      <p:tavLst>
                                        <p:tav tm="0">
                                          <p:val>
                                            <p:strVal val="#ppt_h"/>
                                          </p:val>
                                        </p:tav>
                                        <p:tav tm="100000">
                                          <p:val>
                                            <p:strVal val="#ppt_h"/>
                                          </p:val>
                                        </p:tav>
                                      </p:tavLst>
                                    </p:anim>
                                    <p:animEffect transition="in" filter="fade">
                                      <p:cBhvr>
                                        <p:cTn id="21" dur="1000"/>
                                        <p:tgtEl>
                                          <p:spTgt spid="61522"/>
                                        </p:tgtEl>
                                      </p:cBhvr>
                                    </p:animEffect>
                                  </p:childTnLst>
                                </p:cTn>
                              </p:par>
                            </p:childTnLst>
                          </p:cTn>
                        </p:par>
                        <p:par>
                          <p:cTn id="22" fill="hold">
                            <p:stCondLst>
                              <p:cond delay="5000"/>
                            </p:stCondLst>
                            <p:childTnLst>
                              <p:par>
                                <p:cTn id="23" presetID="53" presetClass="entr" presetSubtype="0" fill="hold" nodeType="afterEffect">
                                  <p:stCondLst>
                                    <p:cond delay="0"/>
                                  </p:stCondLst>
                                  <p:childTnLst>
                                    <p:set>
                                      <p:cBhvr>
                                        <p:cTn id="24" dur="1" fill="hold">
                                          <p:stCondLst>
                                            <p:cond delay="0"/>
                                          </p:stCondLst>
                                        </p:cTn>
                                        <p:tgtEl>
                                          <p:spTgt spid="61454"/>
                                        </p:tgtEl>
                                        <p:attrNameLst>
                                          <p:attrName>style.visibility</p:attrName>
                                        </p:attrNameLst>
                                      </p:cBhvr>
                                      <p:to>
                                        <p:strVal val="visible"/>
                                      </p:to>
                                    </p:set>
                                    <p:anim calcmode="lin" valueType="num">
                                      <p:cBhvr>
                                        <p:cTn id="25" dur="2000" fill="hold"/>
                                        <p:tgtEl>
                                          <p:spTgt spid="61454"/>
                                        </p:tgtEl>
                                        <p:attrNameLst>
                                          <p:attrName>ppt_w</p:attrName>
                                        </p:attrNameLst>
                                      </p:cBhvr>
                                      <p:tavLst>
                                        <p:tav tm="0">
                                          <p:val>
                                            <p:fltVal val="0"/>
                                          </p:val>
                                        </p:tav>
                                        <p:tav tm="100000">
                                          <p:val>
                                            <p:strVal val="#ppt_w"/>
                                          </p:val>
                                        </p:tav>
                                      </p:tavLst>
                                    </p:anim>
                                    <p:anim calcmode="lin" valueType="num">
                                      <p:cBhvr>
                                        <p:cTn id="26" dur="2000" fill="hold"/>
                                        <p:tgtEl>
                                          <p:spTgt spid="61454"/>
                                        </p:tgtEl>
                                        <p:attrNameLst>
                                          <p:attrName>ppt_h</p:attrName>
                                        </p:attrNameLst>
                                      </p:cBhvr>
                                      <p:tavLst>
                                        <p:tav tm="0">
                                          <p:val>
                                            <p:fltVal val="0"/>
                                          </p:val>
                                        </p:tav>
                                        <p:tav tm="100000">
                                          <p:val>
                                            <p:strVal val="#ppt_h"/>
                                          </p:val>
                                        </p:tav>
                                      </p:tavLst>
                                    </p:anim>
                                    <p:animEffect transition="in" filter="fade">
                                      <p:cBhvr>
                                        <p:cTn id="27" dur="2000"/>
                                        <p:tgtEl>
                                          <p:spTgt spid="61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9" grpId="0" animBg="1"/>
      <p:bldP spid="615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sp>
        <p:nvSpPr>
          <p:cNvPr id="20484" name="Rectangle 7"/>
          <p:cNvSpPr>
            <a:spLocks noChangeArrowheads="1"/>
          </p:cNvSpPr>
          <p:nvPr/>
        </p:nvSpPr>
        <p:spPr bwMode="auto">
          <a:xfrm>
            <a:off x="582613" y="4486275"/>
            <a:ext cx="2743200" cy="1190625"/>
          </a:xfrm>
          <a:prstGeom prst="rect">
            <a:avLst/>
          </a:prstGeom>
          <a:noFill/>
          <a:ln w="9525">
            <a:noFill/>
            <a:miter lim="800000"/>
            <a:headEnd/>
            <a:tailEnd/>
          </a:ln>
        </p:spPr>
        <p:txBody>
          <a:bodyPr>
            <a:spAutoFit/>
          </a:bodyPr>
          <a:lstStyle/>
          <a:p>
            <a:r>
              <a:rPr lang="en-US">
                <a:solidFill>
                  <a:srgbClr val="000000"/>
                </a:solidFill>
                <a:latin typeface="Tahoma" pitchFamily="34" charset="0"/>
              </a:rPr>
              <a:t>What has been acquired in the first three planes will be used to construct the adult being.</a:t>
            </a:r>
          </a:p>
        </p:txBody>
      </p:sp>
      <p:sp>
        <p:nvSpPr>
          <p:cNvPr id="63498" name="Rectangle 10"/>
          <p:cNvSpPr>
            <a:spLocks noChangeArrowheads="1"/>
          </p:cNvSpPr>
          <p:nvPr/>
        </p:nvSpPr>
        <p:spPr bwMode="auto">
          <a:xfrm>
            <a:off x="0" y="3600450"/>
            <a:ext cx="4419600" cy="519113"/>
          </a:xfrm>
          <a:prstGeom prst="rect">
            <a:avLst/>
          </a:prstGeom>
          <a:solidFill>
            <a:schemeClr val="accent1"/>
          </a:solidFill>
          <a:ln w="9525">
            <a:noFill/>
            <a:miter lim="800000"/>
            <a:headEnd/>
            <a:tailEnd/>
          </a:ln>
          <a:effectLst>
            <a:prstShdw prst="shdw17" dist="17961" dir="2700000">
              <a:schemeClr val="bg2">
                <a:gamma/>
                <a:shade val="60000"/>
                <a:invGamma/>
              </a:schemeClr>
            </a:prstShdw>
          </a:effectLst>
        </p:spPr>
        <p:txBody>
          <a:bodyPr>
            <a:spAutoFit/>
          </a:bodyPr>
          <a:lstStyle/>
          <a:p>
            <a:pPr algn="ctr">
              <a:defRPr/>
            </a:pPr>
            <a:r>
              <a:rPr lang="en-US" sz="2800" b="1" dirty="0">
                <a:solidFill>
                  <a:schemeClr val="bg1"/>
                </a:solidFill>
                <a:latin typeface="Tahoma" pitchFamily="34" charset="0"/>
              </a:rPr>
              <a:t>Age 18 - 24</a:t>
            </a:r>
          </a:p>
        </p:txBody>
      </p:sp>
      <p:pic>
        <p:nvPicPr>
          <p:cNvPr id="20486" name="Picture 69"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63564" name="Line 76"/>
          <p:cNvSpPr>
            <a:spLocks noChangeShapeType="1"/>
          </p:cNvSpPr>
          <p:nvPr/>
        </p:nvSpPr>
        <p:spPr bwMode="auto">
          <a:xfrm>
            <a:off x="6483350" y="981075"/>
            <a:ext cx="990600" cy="1990725"/>
          </a:xfrm>
          <a:prstGeom prst="line">
            <a:avLst/>
          </a:prstGeom>
          <a:noFill/>
          <a:ln w="85725">
            <a:solidFill>
              <a:srgbClr val="FF0000"/>
            </a:solidFill>
            <a:round/>
            <a:headEnd/>
            <a:tailEnd/>
          </a:ln>
        </p:spPr>
        <p:txBody>
          <a:bodyPr/>
          <a:lstStyle/>
          <a:p>
            <a:endParaRPr lang="en-US"/>
          </a:p>
        </p:txBody>
      </p:sp>
      <p:sp>
        <p:nvSpPr>
          <p:cNvPr id="63565" name="Line 77"/>
          <p:cNvSpPr>
            <a:spLocks noChangeShapeType="1"/>
          </p:cNvSpPr>
          <p:nvPr/>
        </p:nvSpPr>
        <p:spPr bwMode="auto">
          <a:xfrm flipH="1">
            <a:off x="7483475" y="957263"/>
            <a:ext cx="1004888" cy="1985962"/>
          </a:xfrm>
          <a:prstGeom prst="line">
            <a:avLst/>
          </a:prstGeom>
          <a:noFill/>
          <a:ln w="85725">
            <a:solidFill>
              <a:schemeClr val="bg2"/>
            </a:solidFill>
            <a:round/>
            <a:headEnd/>
            <a:tailEnd/>
          </a:ln>
        </p:spPr>
        <p:txBody>
          <a:bodyPr/>
          <a:lstStyle/>
          <a:p>
            <a:endParaRPr lang="en-US"/>
          </a:p>
        </p:txBody>
      </p:sp>
      <p:graphicFrame>
        <p:nvGraphicFramePr>
          <p:cNvPr id="63566" name="Object 78"/>
          <p:cNvGraphicFramePr>
            <a:graphicFrameLocks noChangeAspect="1"/>
          </p:cNvGraphicFramePr>
          <p:nvPr/>
        </p:nvGraphicFramePr>
        <p:xfrm>
          <a:off x="360363" y="0"/>
          <a:ext cx="347662" cy="630238"/>
        </p:xfrm>
        <a:graphic>
          <a:graphicData uri="http://schemas.openxmlformats.org/presentationml/2006/ole">
            <p:oleObj spid="_x0000_s20482" name="CorelDRAW" r:id="rId4" imgW="909523" imgH="1607831" progId="CorelDRAW.Graphic.11">
              <p:embed/>
            </p:oleObj>
          </a:graphicData>
        </a:graphic>
      </p:graphicFrame>
      <p:pic>
        <p:nvPicPr>
          <p:cNvPr id="63578" name="Picture 90"/>
          <p:cNvPicPr>
            <a:picLocks noGrp="1" noChangeAspect="1" noChangeArrowheads="1"/>
          </p:cNvPicPr>
          <p:nvPr>
            <p:ph sz="half" idx="1"/>
          </p:nvPr>
        </p:nvPicPr>
        <p:blipFill>
          <a:blip r:embed="rId5" cstate="print"/>
          <a:stretch>
            <a:fillRect/>
          </a:stretch>
        </p:blipFill>
        <p:spPr>
          <a:xfrm>
            <a:off x="5470216" y="4116664"/>
            <a:ext cx="3011424" cy="2016252"/>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498"/>
                                        </p:tgtEl>
                                        <p:attrNameLst>
                                          <p:attrName>style.visibility</p:attrName>
                                        </p:attrNameLst>
                                      </p:cBhvr>
                                      <p:to>
                                        <p:strVal val="visible"/>
                                      </p:to>
                                    </p:set>
                                    <p:animEffect transition="in" filter="fade">
                                      <p:cBhvr>
                                        <p:cTn id="7" dur="2000"/>
                                        <p:tgtEl>
                                          <p:spTgt spid="63498"/>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63564"/>
                                        </p:tgtEl>
                                        <p:attrNameLst>
                                          <p:attrName>style.visibility</p:attrName>
                                        </p:attrNameLst>
                                      </p:cBhvr>
                                      <p:to>
                                        <p:strVal val="visible"/>
                                      </p:to>
                                    </p:set>
                                    <p:anim calcmode="lin" valueType="num">
                                      <p:cBhvr>
                                        <p:cTn id="11" dur="2000" fill="hold"/>
                                        <p:tgtEl>
                                          <p:spTgt spid="63564"/>
                                        </p:tgtEl>
                                        <p:attrNameLst>
                                          <p:attrName>ppt_w</p:attrName>
                                        </p:attrNameLst>
                                      </p:cBhvr>
                                      <p:tavLst>
                                        <p:tav tm="0">
                                          <p:val>
                                            <p:fltVal val="0"/>
                                          </p:val>
                                        </p:tav>
                                        <p:tav tm="100000">
                                          <p:val>
                                            <p:strVal val="#ppt_w"/>
                                          </p:val>
                                        </p:tav>
                                      </p:tavLst>
                                    </p:anim>
                                    <p:anim calcmode="lin" valueType="num">
                                      <p:cBhvr>
                                        <p:cTn id="12" dur="2000" fill="hold"/>
                                        <p:tgtEl>
                                          <p:spTgt spid="63564"/>
                                        </p:tgtEl>
                                        <p:attrNameLst>
                                          <p:attrName>ppt_h</p:attrName>
                                        </p:attrNameLst>
                                      </p:cBhvr>
                                      <p:tavLst>
                                        <p:tav tm="0">
                                          <p:val>
                                            <p:fltVal val="0"/>
                                          </p:val>
                                        </p:tav>
                                        <p:tav tm="100000">
                                          <p:val>
                                            <p:strVal val="#ppt_h"/>
                                          </p:val>
                                        </p:tav>
                                      </p:tavLst>
                                    </p:anim>
                                    <p:animEffect transition="in" filter="fade">
                                      <p:cBhvr>
                                        <p:cTn id="13" dur="2000"/>
                                        <p:tgtEl>
                                          <p:spTgt spid="63564"/>
                                        </p:tgtEl>
                                      </p:cBhvr>
                                    </p:animEffect>
                                  </p:childTnLst>
                                </p:cTn>
                              </p:par>
                            </p:childTnLst>
                          </p:cTn>
                        </p:par>
                        <p:par>
                          <p:cTn id="14" fill="hold">
                            <p:stCondLst>
                              <p:cond delay="4000"/>
                            </p:stCondLst>
                            <p:childTnLst>
                              <p:par>
                                <p:cTn id="15" presetID="53" presetClass="entr" presetSubtype="0" fill="hold" grpId="0" nodeType="afterEffect">
                                  <p:stCondLst>
                                    <p:cond delay="0"/>
                                  </p:stCondLst>
                                  <p:childTnLst>
                                    <p:set>
                                      <p:cBhvr>
                                        <p:cTn id="16" dur="1" fill="hold">
                                          <p:stCondLst>
                                            <p:cond delay="0"/>
                                          </p:stCondLst>
                                        </p:cTn>
                                        <p:tgtEl>
                                          <p:spTgt spid="63565"/>
                                        </p:tgtEl>
                                        <p:attrNameLst>
                                          <p:attrName>style.visibility</p:attrName>
                                        </p:attrNameLst>
                                      </p:cBhvr>
                                      <p:to>
                                        <p:strVal val="visible"/>
                                      </p:to>
                                    </p:set>
                                    <p:anim calcmode="lin" valueType="num">
                                      <p:cBhvr>
                                        <p:cTn id="17" dur="2000" fill="hold"/>
                                        <p:tgtEl>
                                          <p:spTgt spid="63565"/>
                                        </p:tgtEl>
                                        <p:attrNameLst>
                                          <p:attrName>ppt_w</p:attrName>
                                        </p:attrNameLst>
                                      </p:cBhvr>
                                      <p:tavLst>
                                        <p:tav tm="0">
                                          <p:val>
                                            <p:fltVal val="0"/>
                                          </p:val>
                                        </p:tav>
                                        <p:tav tm="100000">
                                          <p:val>
                                            <p:strVal val="#ppt_w"/>
                                          </p:val>
                                        </p:tav>
                                      </p:tavLst>
                                    </p:anim>
                                    <p:anim calcmode="lin" valueType="num">
                                      <p:cBhvr>
                                        <p:cTn id="18" dur="2000" fill="hold"/>
                                        <p:tgtEl>
                                          <p:spTgt spid="63565"/>
                                        </p:tgtEl>
                                        <p:attrNameLst>
                                          <p:attrName>ppt_h</p:attrName>
                                        </p:attrNameLst>
                                      </p:cBhvr>
                                      <p:tavLst>
                                        <p:tav tm="0">
                                          <p:val>
                                            <p:fltVal val="0"/>
                                          </p:val>
                                        </p:tav>
                                        <p:tav tm="100000">
                                          <p:val>
                                            <p:strVal val="#ppt_h"/>
                                          </p:val>
                                        </p:tav>
                                      </p:tavLst>
                                    </p:anim>
                                    <p:animEffect transition="in" filter="fade">
                                      <p:cBhvr>
                                        <p:cTn id="19" dur="2000"/>
                                        <p:tgtEl>
                                          <p:spTgt spid="63565"/>
                                        </p:tgtEl>
                                      </p:cBhvr>
                                    </p:animEffect>
                                  </p:childTnLst>
                                </p:cTn>
                              </p:par>
                            </p:childTnLst>
                          </p:cTn>
                        </p:par>
                        <p:par>
                          <p:cTn id="20" fill="hold">
                            <p:stCondLst>
                              <p:cond delay="6000"/>
                            </p:stCondLst>
                            <p:childTnLst>
                              <p:par>
                                <p:cTn id="21" presetID="55" presetClass="entr" presetSubtype="0" fill="hold" nodeType="afterEffect">
                                  <p:stCondLst>
                                    <p:cond delay="0"/>
                                  </p:stCondLst>
                                  <p:childTnLst>
                                    <p:set>
                                      <p:cBhvr>
                                        <p:cTn id="22" dur="1" fill="hold">
                                          <p:stCondLst>
                                            <p:cond delay="0"/>
                                          </p:stCondLst>
                                        </p:cTn>
                                        <p:tgtEl>
                                          <p:spTgt spid="63566"/>
                                        </p:tgtEl>
                                        <p:attrNameLst>
                                          <p:attrName>style.visibility</p:attrName>
                                        </p:attrNameLst>
                                      </p:cBhvr>
                                      <p:to>
                                        <p:strVal val="visible"/>
                                      </p:to>
                                    </p:set>
                                    <p:anim calcmode="lin" valueType="num">
                                      <p:cBhvr>
                                        <p:cTn id="23" dur="1000" fill="hold"/>
                                        <p:tgtEl>
                                          <p:spTgt spid="63566"/>
                                        </p:tgtEl>
                                        <p:attrNameLst>
                                          <p:attrName>ppt_w</p:attrName>
                                        </p:attrNameLst>
                                      </p:cBhvr>
                                      <p:tavLst>
                                        <p:tav tm="0">
                                          <p:val>
                                            <p:strVal val="#ppt_w*0.70"/>
                                          </p:val>
                                        </p:tav>
                                        <p:tav tm="100000">
                                          <p:val>
                                            <p:strVal val="#ppt_w"/>
                                          </p:val>
                                        </p:tav>
                                      </p:tavLst>
                                    </p:anim>
                                    <p:anim calcmode="lin" valueType="num">
                                      <p:cBhvr>
                                        <p:cTn id="24" dur="1000" fill="hold"/>
                                        <p:tgtEl>
                                          <p:spTgt spid="63566"/>
                                        </p:tgtEl>
                                        <p:attrNameLst>
                                          <p:attrName>ppt_h</p:attrName>
                                        </p:attrNameLst>
                                      </p:cBhvr>
                                      <p:tavLst>
                                        <p:tav tm="0">
                                          <p:val>
                                            <p:strVal val="#ppt_h"/>
                                          </p:val>
                                        </p:tav>
                                        <p:tav tm="100000">
                                          <p:val>
                                            <p:strVal val="#ppt_h"/>
                                          </p:val>
                                        </p:tav>
                                      </p:tavLst>
                                    </p:anim>
                                    <p:animEffect transition="in" filter="fade">
                                      <p:cBhvr>
                                        <p:cTn id="25" dur="1000"/>
                                        <p:tgtEl>
                                          <p:spTgt spid="63566"/>
                                        </p:tgtEl>
                                      </p:cBhvr>
                                    </p:animEffect>
                                  </p:childTnLst>
                                </p:cTn>
                              </p:par>
                            </p:childTnLst>
                          </p:cTn>
                        </p:par>
                        <p:par>
                          <p:cTn id="26" fill="hold">
                            <p:stCondLst>
                              <p:cond delay="7000"/>
                            </p:stCondLst>
                            <p:childTnLst>
                              <p:par>
                                <p:cTn id="27" presetID="53" presetClass="entr" presetSubtype="0" fill="hold" nodeType="afterEffect">
                                  <p:stCondLst>
                                    <p:cond delay="0"/>
                                  </p:stCondLst>
                                  <p:childTnLst>
                                    <p:set>
                                      <p:cBhvr>
                                        <p:cTn id="28" dur="1" fill="hold">
                                          <p:stCondLst>
                                            <p:cond delay="0"/>
                                          </p:stCondLst>
                                        </p:cTn>
                                        <p:tgtEl>
                                          <p:spTgt spid="63578"/>
                                        </p:tgtEl>
                                        <p:attrNameLst>
                                          <p:attrName>style.visibility</p:attrName>
                                        </p:attrNameLst>
                                      </p:cBhvr>
                                      <p:to>
                                        <p:strVal val="visible"/>
                                      </p:to>
                                    </p:set>
                                    <p:anim calcmode="lin" valueType="num">
                                      <p:cBhvr>
                                        <p:cTn id="29" dur="2000" fill="hold"/>
                                        <p:tgtEl>
                                          <p:spTgt spid="63578"/>
                                        </p:tgtEl>
                                        <p:attrNameLst>
                                          <p:attrName>ppt_w</p:attrName>
                                        </p:attrNameLst>
                                      </p:cBhvr>
                                      <p:tavLst>
                                        <p:tav tm="0">
                                          <p:val>
                                            <p:fltVal val="0"/>
                                          </p:val>
                                        </p:tav>
                                        <p:tav tm="100000">
                                          <p:val>
                                            <p:strVal val="#ppt_w"/>
                                          </p:val>
                                        </p:tav>
                                      </p:tavLst>
                                    </p:anim>
                                    <p:anim calcmode="lin" valueType="num">
                                      <p:cBhvr>
                                        <p:cTn id="30" dur="2000" fill="hold"/>
                                        <p:tgtEl>
                                          <p:spTgt spid="63578"/>
                                        </p:tgtEl>
                                        <p:attrNameLst>
                                          <p:attrName>ppt_h</p:attrName>
                                        </p:attrNameLst>
                                      </p:cBhvr>
                                      <p:tavLst>
                                        <p:tav tm="0">
                                          <p:val>
                                            <p:fltVal val="0"/>
                                          </p:val>
                                        </p:tav>
                                        <p:tav tm="100000">
                                          <p:val>
                                            <p:strVal val="#ppt_h"/>
                                          </p:val>
                                        </p:tav>
                                      </p:tavLst>
                                    </p:anim>
                                    <p:animEffect transition="in" filter="fade">
                                      <p:cBhvr>
                                        <p:cTn id="31" dur="2000"/>
                                        <p:tgtEl>
                                          <p:spTgt spid="6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animBg="1"/>
      <p:bldP spid="63564" grpId="0" animBg="1"/>
      <p:bldP spid="635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40"/>
          <p:cNvSpPr>
            <a:spLocks noGrp="1" noChangeArrowheads="1"/>
          </p:cNvSpPr>
          <p:nvPr>
            <p:ph type="title"/>
          </p:nvPr>
        </p:nvSpPr>
        <p:spPr>
          <a:xfrm>
            <a:off x="399143" y="-1"/>
            <a:ext cx="8229600" cy="1480457"/>
          </a:xfrm>
        </p:spPr>
        <p:txBody>
          <a:bodyPr anchorCtr="0"/>
          <a:lstStyle/>
          <a:p>
            <a:pPr algn="l" fontAlgn="auto">
              <a:spcAft>
                <a:spcPts val="0"/>
              </a:spcAft>
              <a:defRPr/>
            </a:pPr>
            <a:r>
              <a:rPr lang="en-US" dirty="0" smtClean="0"/>
              <a:t>Maria Montessori</a:t>
            </a:r>
          </a:p>
        </p:txBody>
      </p:sp>
      <p:pic>
        <p:nvPicPr>
          <p:cNvPr id="3116" name="Picture 44"/>
          <p:cNvPicPr>
            <a:picLocks noGrp="1" noChangeAspect="1" noChangeArrowheads="1"/>
          </p:cNvPicPr>
          <p:nvPr>
            <p:ph sz="half" idx="1"/>
          </p:nvPr>
        </p:nvPicPr>
        <p:blipFill>
          <a:blip r:embed="rId2" cstate="print"/>
          <a:stretch>
            <a:fillRect/>
          </a:stretch>
        </p:blipFill>
        <p:spPr>
          <a:xfrm>
            <a:off x="5900689" y="3449933"/>
            <a:ext cx="2876191" cy="2914286"/>
          </a:xfrm>
          <a:prstGeom prst="rect">
            <a:avLst/>
          </a:prstGeom>
          <a:ln>
            <a:noFill/>
          </a:ln>
          <a:effectLst>
            <a:softEdge rad="112500"/>
          </a:effectLst>
        </p:spPr>
      </p:pic>
      <p:pic>
        <p:nvPicPr>
          <p:cNvPr id="3115" name="Picture 43"/>
          <p:cNvPicPr>
            <a:picLocks noGrp="1" noChangeAspect="1" noChangeArrowheads="1"/>
          </p:cNvPicPr>
          <p:nvPr>
            <p:ph sz="half" idx="2"/>
          </p:nvPr>
        </p:nvPicPr>
        <p:blipFill>
          <a:blip r:embed="rId3" cstate="print"/>
          <a:srcRect/>
          <a:stretch>
            <a:fillRect/>
          </a:stretch>
        </p:blipFill>
        <p:spPr>
          <a:xfrm>
            <a:off x="5487988" y="411163"/>
            <a:ext cx="1927225" cy="2644775"/>
          </a:xfrm>
          <a:prstGeom prst="rect">
            <a:avLst/>
          </a:prstGeom>
          <a:ln>
            <a:noFill/>
          </a:ln>
          <a:effectLst>
            <a:softEdge rad="112500"/>
          </a:effectLst>
        </p:spPr>
      </p:pic>
      <p:sp>
        <p:nvSpPr>
          <p:cNvPr id="3113" name="Rectangle 41"/>
          <p:cNvSpPr>
            <a:spLocks noChangeArrowheads="1"/>
          </p:cNvSpPr>
          <p:nvPr/>
        </p:nvSpPr>
        <p:spPr bwMode="auto">
          <a:xfrm>
            <a:off x="623660" y="1610405"/>
            <a:ext cx="4205288" cy="4486275"/>
          </a:xfrm>
          <a:prstGeom prst="rect">
            <a:avLst/>
          </a:prstGeom>
          <a:solidFill>
            <a:schemeClr val="accent1">
              <a:lumMod val="20000"/>
              <a:lumOff val="8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342900" indent="-342900" eaLnBrk="1" hangingPunct="1">
              <a:spcBef>
                <a:spcPct val="20000"/>
              </a:spcBef>
              <a:buClr>
                <a:schemeClr val="hlink"/>
              </a:buClr>
              <a:buSzPct val="70000"/>
              <a:buFont typeface="Verdana" pitchFamily="34" charset="0"/>
              <a:buNone/>
              <a:defRPr/>
            </a:pPr>
            <a:r>
              <a:rPr lang="en-US" sz="2400" dirty="0">
                <a:effectLst>
                  <a:outerShdw blurRad="38100" dist="38100" dir="2700000" algn="tl">
                    <a:srgbClr val="000000"/>
                  </a:outerShdw>
                </a:effectLst>
                <a:latin typeface="Arial" charset="0"/>
              </a:rPr>
              <a:t>• Born in Italy in 1870</a:t>
            </a:r>
          </a:p>
          <a:p>
            <a:pPr marL="342900" indent="-342900" eaLnBrk="1" hangingPunct="1">
              <a:spcBef>
                <a:spcPct val="20000"/>
              </a:spcBef>
              <a:buClr>
                <a:schemeClr val="hlink"/>
              </a:buClr>
              <a:buSzPct val="70000"/>
              <a:buFont typeface="Verdana" pitchFamily="34" charset="0"/>
              <a:buNone/>
              <a:defRPr/>
            </a:pPr>
            <a:r>
              <a:rPr lang="en-US" sz="2400" dirty="0">
                <a:effectLst>
                  <a:outerShdw blurRad="38100" dist="38100" dir="2700000" algn="tl">
                    <a:srgbClr val="000000"/>
                  </a:outerShdw>
                </a:effectLst>
                <a:latin typeface="Arial" charset="0"/>
              </a:rPr>
              <a:t>• First female physician educated in Italy</a:t>
            </a:r>
          </a:p>
          <a:p>
            <a:pPr marL="342900" indent="-342900" eaLnBrk="1" hangingPunct="1">
              <a:spcBef>
                <a:spcPct val="20000"/>
              </a:spcBef>
              <a:buClr>
                <a:schemeClr val="hlink"/>
              </a:buClr>
              <a:buSzPct val="70000"/>
              <a:buFont typeface="Verdana" pitchFamily="34" charset="0"/>
              <a:buNone/>
              <a:defRPr/>
            </a:pPr>
            <a:r>
              <a:rPr lang="en-US" sz="2400" dirty="0">
                <a:effectLst>
                  <a:outerShdw blurRad="38100" dist="38100" dir="2700000" algn="tl">
                    <a:srgbClr val="000000"/>
                  </a:outerShdw>
                </a:effectLst>
                <a:latin typeface="Arial" charset="0"/>
              </a:rPr>
              <a:t>• Worked with children and observed their natural tendencies</a:t>
            </a:r>
          </a:p>
          <a:p>
            <a:pPr marL="342900" indent="-342900" eaLnBrk="1" hangingPunct="1">
              <a:spcBef>
                <a:spcPct val="20000"/>
              </a:spcBef>
              <a:buClr>
                <a:schemeClr val="hlink"/>
              </a:buClr>
              <a:buSzPct val="70000"/>
              <a:buFont typeface="Verdana" pitchFamily="34" charset="0"/>
              <a:buNone/>
              <a:defRPr/>
            </a:pPr>
            <a:r>
              <a:rPr lang="en-US" sz="2400" dirty="0">
                <a:effectLst>
                  <a:outerShdw blurRad="38100" dist="38100" dir="2700000" algn="tl">
                    <a:srgbClr val="000000"/>
                  </a:outerShdw>
                </a:effectLst>
                <a:latin typeface="Arial" charset="0"/>
              </a:rPr>
              <a:t>• Created the Planes of Development based on her observations that development occurs in stages.</a:t>
            </a: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pic>
        <p:nvPicPr>
          <p:cNvPr id="21508" name="Picture 7" descr="planescolor"/>
          <p:cNvPicPr>
            <a:picLocks noChangeAspect="1" noChangeArrowheads="1"/>
          </p:cNvPicPr>
          <p:nvPr/>
        </p:nvPicPr>
        <p:blipFill>
          <a:blip r:embed="rId3" cstate="print"/>
          <a:srcRect/>
          <a:stretch>
            <a:fillRect/>
          </a:stretch>
        </p:blipFill>
        <p:spPr bwMode="auto">
          <a:xfrm>
            <a:off x="1644650" y="1300163"/>
            <a:ext cx="5919788" cy="1879600"/>
          </a:xfrm>
          <a:prstGeom prst="rect">
            <a:avLst/>
          </a:prstGeom>
          <a:noFill/>
          <a:ln w="9525">
            <a:noFill/>
            <a:miter lim="800000"/>
            <a:headEnd/>
            <a:tailEnd/>
          </a:ln>
        </p:spPr>
      </p:pic>
      <p:graphicFrame>
        <p:nvGraphicFramePr>
          <p:cNvPr id="190474" name="Object 10"/>
          <p:cNvGraphicFramePr>
            <a:graphicFrameLocks noChangeAspect="1"/>
          </p:cNvGraphicFramePr>
          <p:nvPr/>
        </p:nvGraphicFramePr>
        <p:xfrm>
          <a:off x="7641182" y="1191532"/>
          <a:ext cx="375288" cy="680811"/>
        </p:xfrm>
        <a:graphic>
          <a:graphicData uri="http://schemas.openxmlformats.org/presentationml/2006/ole">
            <p:oleObj spid="_x0000_s21506" name="CorelDRAW" r:id="rId4" imgW="909523" imgH="1607831" progId="CorelDRAW.Graphic.11">
              <p:embed/>
            </p:oleObj>
          </a:graphicData>
        </a:graphic>
      </p:graphicFrame>
      <p:sp>
        <p:nvSpPr>
          <p:cNvPr id="21509" name="Rectangle 12"/>
          <p:cNvSpPr>
            <a:spLocks noChangeArrowheads="1"/>
          </p:cNvSpPr>
          <p:nvPr/>
        </p:nvSpPr>
        <p:spPr bwMode="auto">
          <a:xfrm>
            <a:off x="420263" y="639763"/>
            <a:ext cx="8098692" cy="646331"/>
          </a:xfrm>
          <a:prstGeom prst="rect">
            <a:avLst/>
          </a:prstGeom>
          <a:solidFill>
            <a:schemeClr val="accent1"/>
          </a:solidFill>
          <a:ln w="9525">
            <a:noFill/>
            <a:miter lim="800000"/>
            <a:headEnd/>
            <a:tailEnd/>
          </a:ln>
        </p:spPr>
        <p:txBody>
          <a:bodyPr wrap="none">
            <a:spAutoFit/>
          </a:bodyPr>
          <a:lstStyle/>
          <a:p>
            <a:pPr algn="ctr"/>
            <a:r>
              <a:rPr lang="en-US" sz="3600" b="1" dirty="0" smtClean="0">
                <a:solidFill>
                  <a:schemeClr val="bg1"/>
                </a:solidFill>
                <a:latin typeface="Tahoma" pitchFamily="34" charset="0"/>
              </a:rPr>
              <a:t>Overview of Montessori </a:t>
            </a:r>
            <a:r>
              <a:rPr lang="en-US" sz="3600" b="1" dirty="0">
                <a:solidFill>
                  <a:schemeClr val="bg1"/>
                </a:solidFill>
                <a:latin typeface="Tahoma" pitchFamily="34" charset="0"/>
              </a:rPr>
              <a:t>Education</a:t>
            </a:r>
          </a:p>
        </p:txBody>
      </p:sp>
      <p:sp>
        <p:nvSpPr>
          <p:cNvPr id="190477" name="Rectangle 13"/>
          <p:cNvSpPr>
            <a:spLocks noChangeArrowheads="1"/>
          </p:cNvSpPr>
          <p:nvPr/>
        </p:nvSpPr>
        <p:spPr bwMode="auto">
          <a:xfrm>
            <a:off x="0" y="3600450"/>
            <a:ext cx="6408738" cy="396875"/>
          </a:xfrm>
          <a:prstGeom prst="rect">
            <a:avLst/>
          </a:prstGeom>
          <a:solidFill>
            <a:schemeClr val="accent1"/>
          </a:solidFill>
          <a:ln w="9525">
            <a:noFill/>
            <a:miter lim="800000"/>
            <a:headEnd/>
            <a:tailEnd/>
          </a:ln>
          <a:effectLst>
            <a:prstShdw prst="shdw17" dist="17961" dir="2700000">
              <a:schemeClr val="bg2">
                <a:gamma/>
                <a:shade val="60000"/>
                <a:invGamma/>
              </a:schemeClr>
            </a:prstShdw>
          </a:effectLst>
        </p:spPr>
        <p:txBody>
          <a:bodyPr>
            <a:spAutoFit/>
          </a:bodyPr>
          <a:lstStyle/>
          <a:p>
            <a:pPr>
              <a:defRPr/>
            </a:pPr>
            <a:r>
              <a:rPr lang="en-US" sz="2000" b="1" dirty="0">
                <a:latin typeface="Tahoma" pitchFamily="34" charset="0"/>
              </a:rPr>
              <a:t>    </a:t>
            </a:r>
            <a:r>
              <a:rPr lang="en-US" sz="2000" b="1" dirty="0">
                <a:solidFill>
                  <a:schemeClr val="bg1"/>
                </a:solidFill>
                <a:latin typeface="Tahoma" pitchFamily="34" charset="0"/>
              </a:rPr>
              <a:t>Toddler Class:  Age 18 months – 3 years</a:t>
            </a:r>
          </a:p>
        </p:txBody>
      </p:sp>
      <p:sp>
        <p:nvSpPr>
          <p:cNvPr id="190478" name="Line 14"/>
          <p:cNvSpPr>
            <a:spLocks noChangeShapeType="1"/>
          </p:cNvSpPr>
          <p:nvPr/>
        </p:nvSpPr>
        <p:spPr bwMode="auto">
          <a:xfrm>
            <a:off x="1989138" y="2132013"/>
            <a:ext cx="420687" cy="800100"/>
          </a:xfrm>
          <a:prstGeom prst="line">
            <a:avLst/>
          </a:prstGeom>
          <a:noFill/>
          <a:ln w="76200">
            <a:solidFill>
              <a:srgbClr val="FF0000"/>
            </a:solidFill>
            <a:round/>
            <a:headEnd/>
            <a:tailEnd/>
          </a:ln>
        </p:spPr>
        <p:txBody>
          <a:bodyPr/>
          <a:lstStyle/>
          <a:p>
            <a:endParaRPr lang="en-US"/>
          </a:p>
        </p:txBody>
      </p:sp>
      <p:sp>
        <p:nvSpPr>
          <p:cNvPr id="21512" name="Text Box 15"/>
          <p:cNvSpPr txBox="1">
            <a:spLocks noChangeArrowheads="1"/>
          </p:cNvSpPr>
          <p:nvPr/>
        </p:nvSpPr>
        <p:spPr bwMode="auto">
          <a:xfrm>
            <a:off x="895350" y="4313238"/>
            <a:ext cx="7469188" cy="1558925"/>
          </a:xfrm>
          <a:prstGeom prst="rect">
            <a:avLst/>
          </a:prstGeom>
          <a:noFill/>
          <a:ln w="9525">
            <a:noFill/>
            <a:miter lim="800000"/>
            <a:headEnd/>
            <a:tailEnd/>
          </a:ln>
        </p:spPr>
        <p:txBody>
          <a:bodyPr>
            <a:spAutoFit/>
          </a:bodyPr>
          <a:lstStyle/>
          <a:p>
            <a:r>
              <a:rPr lang="en-US" sz="1600" dirty="0">
                <a:solidFill>
                  <a:srgbClr val="000000"/>
                </a:solidFill>
                <a:latin typeface="Tahoma" pitchFamily="34" charset="0"/>
              </a:rPr>
              <a:t>The toddler program offers very young children up to two years of self development in a tender atmosphere of special understanding respect, and support.</a:t>
            </a:r>
          </a:p>
          <a:p>
            <a:r>
              <a:rPr lang="en-US" sz="1600" dirty="0">
                <a:solidFill>
                  <a:srgbClr val="000000"/>
                </a:solidFill>
                <a:latin typeface="Tahoma" pitchFamily="34" charset="0"/>
              </a:rPr>
              <a:t>The activities in the toddler classroom highlight the self-help skills that lead to independence – hanging up their own coats, putting their work away, etc.  Children are encouraged to problem solve, rather than say “I can’t.”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0477"/>
                                        </p:tgtEl>
                                        <p:attrNameLst>
                                          <p:attrName>style.visibility</p:attrName>
                                        </p:attrNameLst>
                                      </p:cBhvr>
                                      <p:to>
                                        <p:strVal val="visible"/>
                                      </p:to>
                                    </p:set>
                                    <p:animEffect transition="in" filter="fade">
                                      <p:cBhvr>
                                        <p:cTn id="7" dur="2000"/>
                                        <p:tgtEl>
                                          <p:spTgt spid="19047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0478"/>
                                        </p:tgtEl>
                                        <p:attrNameLst>
                                          <p:attrName>style.visibility</p:attrName>
                                        </p:attrNameLst>
                                      </p:cBhvr>
                                      <p:to>
                                        <p:strVal val="visible"/>
                                      </p:to>
                                    </p:set>
                                    <p:animEffect transition="in" filter="fade">
                                      <p:cBhvr>
                                        <p:cTn id="11" dur="2000"/>
                                        <p:tgtEl>
                                          <p:spTgt spid="190478"/>
                                        </p:tgtEl>
                                      </p:cBhvr>
                                    </p:animEffect>
                                  </p:childTnLst>
                                </p:cTn>
                              </p:par>
                            </p:childTnLst>
                          </p:cTn>
                        </p:par>
                        <p:par>
                          <p:cTn id="12" fill="hold">
                            <p:stCondLst>
                              <p:cond delay="4000"/>
                            </p:stCondLst>
                            <p:childTnLst>
                              <p:par>
                                <p:cTn id="13" presetID="55" presetClass="entr" presetSubtype="0" fill="hold" nodeType="afterEffect">
                                  <p:stCondLst>
                                    <p:cond delay="0"/>
                                  </p:stCondLst>
                                  <p:childTnLst>
                                    <p:set>
                                      <p:cBhvr>
                                        <p:cTn id="14" dur="1" fill="hold">
                                          <p:stCondLst>
                                            <p:cond delay="0"/>
                                          </p:stCondLst>
                                        </p:cTn>
                                        <p:tgtEl>
                                          <p:spTgt spid="190474"/>
                                        </p:tgtEl>
                                        <p:attrNameLst>
                                          <p:attrName>style.visibility</p:attrName>
                                        </p:attrNameLst>
                                      </p:cBhvr>
                                      <p:to>
                                        <p:strVal val="visible"/>
                                      </p:to>
                                    </p:set>
                                    <p:anim calcmode="lin" valueType="num">
                                      <p:cBhvr>
                                        <p:cTn id="15" dur="1000" fill="hold"/>
                                        <p:tgtEl>
                                          <p:spTgt spid="190474"/>
                                        </p:tgtEl>
                                        <p:attrNameLst>
                                          <p:attrName>ppt_w</p:attrName>
                                        </p:attrNameLst>
                                      </p:cBhvr>
                                      <p:tavLst>
                                        <p:tav tm="0">
                                          <p:val>
                                            <p:strVal val="#ppt_w*0.70"/>
                                          </p:val>
                                        </p:tav>
                                        <p:tav tm="100000">
                                          <p:val>
                                            <p:strVal val="#ppt_w"/>
                                          </p:val>
                                        </p:tav>
                                      </p:tavLst>
                                    </p:anim>
                                    <p:anim calcmode="lin" valueType="num">
                                      <p:cBhvr>
                                        <p:cTn id="16" dur="1000" fill="hold"/>
                                        <p:tgtEl>
                                          <p:spTgt spid="190474"/>
                                        </p:tgtEl>
                                        <p:attrNameLst>
                                          <p:attrName>ppt_h</p:attrName>
                                        </p:attrNameLst>
                                      </p:cBhvr>
                                      <p:tavLst>
                                        <p:tav tm="0">
                                          <p:val>
                                            <p:strVal val="#ppt_h"/>
                                          </p:val>
                                        </p:tav>
                                        <p:tav tm="100000">
                                          <p:val>
                                            <p:strVal val="#ppt_h"/>
                                          </p:val>
                                        </p:tav>
                                      </p:tavLst>
                                    </p:anim>
                                    <p:animEffect transition="in" filter="fade">
                                      <p:cBhvr>
                                        <p:cTn id="17" dur="1000"/>
                                        <p:tgtEl>
                                          <p:spTgt spid="190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7" grpId="0" animBg="1"/>
      <p:bldP spid="1904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ChangeArrowheads="1"/>
          </p:cNvSpPr>
          <p:nvPr/>
        </p:nvSpPr>
        <p:spPr bwMode="auto">
          <a:xfrm>
            <a:off x="304800" y="395288"/>
            <a:ext cx="8458200" cy="6019800"/>
          </a:xfrm>
          <a:prstGeom prst="rect">
            <a:avLst/>
          </a:prstGeom>
          <a:solidFill>
            <a:srgbClr val="FFFFFF"/>
          </a:solidFill>
          <a:ln w="9525">
            <a:noFill/>
            <a:miter lim="800000"/>
            <a:headEnd/>
            <a:tailEnd/>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a:endParaRPr lang="en-US">
              <a:latin typeface="Times New Roman" pitchFamily="18" charset="0"/>
            </a:endParaRPr>
          </a:p>
        </p:txBody>
      </p:sp>
      <p:pic>
        <p:nvPicPr>
          <p:cNvPr id="22532" name="Picture 7" descr="planescolor"/>
          <p:cNvPicPr>
            <a:picLocks noChangeAspect="1" noChangeArrowheads="1"/>
          </p:cNvPicPr>
          <p:nvPr/>
        </p:nvPicPr>
        <p:blipFill>
          <a:blip r:embed="rId3" cstate="print"/>
          <a:srcRect/>
          <a:stretch>
            <a:fillRect/>
          </a:stretch>
        </p:blipFill>
        <p:spPr bwMode="auto">
          <a:xfrm>
            <a:off x="1644650" y="1300163"/>
            <a:ext cx="5919788" cy="1879600"/>
          </a:xfrm>
          <a:prstGeom prst="rect">
            <a:avLst/>
          </a:prstGeom>
          <a:noFill/>
          <a:ln w="9525">
            <a:noFill/>
            <a:miter lim="800000"/>
            <a:headEnd/>
            <a:tailEnd/>
          </a:ln>
        </p:spPr>
      </p:pic>
      <p:sp>
        <p:nvSpPr>
          <p:cNvPr id="22533" name="Rectangle 9"/>
          <p:cNvSpPr>
            <a:spLocks noChangeArrowheads="1"/>
          </p:cNvSpPr>
          <p:nvPr/>
        </p:nvSpPr>
        <p:spPr bwMode="auto">
          <a:xfrm>
            <a:off x="1962150" y="623888"/>
            <a:ext cx="5129213" cy="641350"/>
          </a:xfrm>
          <a:prstGeom prst="rect">
            <a:avLst/>
          </a:prstGeom>
          <a:solidFill>
            <a:schemeClr val="accent1"/>
          </a:solidFill>
          <a:ln w="9525">
            <a:noFill/>
            <a:miter lim="800000"/>
            <a:headEnd/>
            <a:tailEnd/>
          </a:ln>
        </p:spPr>
        <p:txBody>
          <a:bodyPr wrap="none">
            <a:spAutoFit/>
          </a:bodyPr>
          <a:lstStyle/>
          <a:p>
            <a:pPr algn="ctr"/>
            <a:r>
              <a:rPr lang="en-US" sz="3600" b="1" dirty="0">
                <a:solidFill>
                  <a:schemeClr val="bg1"/>
                </a:solidFill>
                <a:latin typeface="Tahoma" pitchFamily="34" charset="0"/>
              </a:rPr>
              <a:t>Montessori Education</a:t>
            </a:r>
          </a:p>
        </p:txBody>
      </p:sp>
      <p:sp>
        <p:nvSpPr>
          <p:cNvPr id="22534" name="Text Box 11"/>
          <p:cNvSpPr txBox="1">
            <a:spLocks noChangeArrowheads="1"/>
          </p:cNvSpPr>
          <p:nvPr/>
        </p:nvSpPr>
        <p:spPr bwMode="auto">
          <a:xfrm>
            <a:off x="720725" y="4066495"/>
            <a:ext cx="7889875" cy="2292350"/>
          </a:xfrm>
          <a:prstGeom prst="rect">
            <a:avLst/>
          </a:prstGeom>
          <a:noFill/>
          <a:ln w="9525">
            <a:noFill/>
            <a:miter lim="800000"/>
            <a:headEnd/>
            <a:tailEnd/>
          </a:ln>
        </p:spPr>
        <p:txBody>
          <a:bodyPr>
            <a:spAutoFit/>
          </a:bodyPr>
          <a:lstStyle/>
          <a:p>
            <a:r>
              <a:rPr lang="en-US" sz="1600">
                <a:solidFill>
                  <a:srgbClr val="000000"/>
                </a:solidFill>
                <a:latin typeface="Tahoma" pitchFamily="34" charset="0"/>
              </a:rPr>
              <a:t>The Preschool class is comprised of materials that can be divided into three main groups:</a:t>
            </a:r>
            <a:r>
              <a:rPr lang="en-US" sz="1600" b="1">
                <a:solidFill>
                  <a:srgbClr val="000000"/>
                </a:solidFill>
                <a:latin typeface="Tahoma" pitchFamily="34" charset="0"/>
              </a:rPr>
              <a:t>  </a:t>
            </a:r>
          </a:p>
          <a:p>
            <a:r>
              <a:rPr lang="en-US" sz="1600">
                <a:solidFill>
                  <a:srgbClr val="000000"/>
                </a:solidFill>
                <a:latin typeface="Tahoma" pitchFamily="34" charset="0"/>
              </a:rPr>
              <a:t>• </a:t>
            </a:r>
            <a:r>
              <a:rPr lang="en-US" sz="1600" b="1">
                <a:solidFill>
                  <a:srgbClr val="000000"/>
                </a:solidFill>
                <a:latin typeface="Tahoma" pitchFamily="34" charset="0"/>
              </a:rPr>
              <a:t>Practical life</a:t>
            </a:r>
            <a:r>
              <a:rPr lang="en-US" sz="1600">
                <a:solidFill>
                  <a:srgbClr val="000000"/>
                </a:solidFill>
                <a:latin typeface="Tahoma" pitchFamily="34" charset="0"/>
              </a:rPr>
              <a:t>, which are the beginning activities of daily living for </a:t>
            </a:r>
          </a:p>
          <a:p>
            <a:r>
              <a:rPr lang="en-US" sz="1600">
                <a:solidFill>
                  <a:srgbClr val="000000"/>
                </a:solidFill>
                <a:latin typeface="Tahoma" pitchFamily="34" charset="0"/>
              </a:rPr>
              <a:t>   3 and 4 year olds.</a:t>
            </a:r>
          </a:p>
          <a:p>
            <a:r>
              <a:rPr lang="en-US" sz="1600">
                <a:solidFill>
                  <a:srgbClr val="000000"/>
                </a:solidFill>
                <a:latin typeface="Tahoma" pitchFamily="34" charset="0"/>
              </a:rPr>
              <a:t>• </a:t>
            </a:r>
            <a:r>
              <a:rPr lang="en-US" sz="1600" b="1">
                <a:solidFill>
                  <a:srgbClr val="000000"/>
                </a:solidFill>
                <a:latin typeface="Tahoma" pitchFamily="34" charset="0"/>
              </a:rPr>
              <a:t>Sensorial </a:t>
            </a:r>
            <a:r>
              <a:rPr lang="en-US" sz="1600">
                <a:solidFill>
                  <a:srgbClr val="000000"/>
                </a:solidFill>
                <a:latin typeface="Tahoma" pitchFamily="34" charset="0"/>
              </a:rPr>
              <a:t>materials isolate one defining quality such as color, weight, </a:t>
            </a:r>
          </a:p>
          <a:p>
            <a:r>
              <a:rPr lang="en-US" sz="1600">
                <a:solidFill>
                  <a:srgbClr val="000000"/>
                </a:solidFill>
                <a:latin typeface="Tahoma" pitchFamily="34" charset="0"/>
              </a:rPr>
              <a:t>   shape, texture, size, sound, smell, etc.  These can be used by all ages</a:t>
            </a:r>
          </a:p>
          <a:p>
            <a:r>
              <a:rPr lang="en-US" sz="1600">
                <a:solidFill>
                  <a:srgbClr val="000000"/>
                </a:solidFill>
                <a:latin typeface="Tahoma" pitchFamily="34" charset="0"/>
              </a:rPr>
              <a:t>   in the classroom. </a:t>
            </a:r>
          </a:p>
          <a:p>
            <a:r>
              <a:rPr lang="en-US" sz="1600">
                <a:solidFill>
                  <a:srgbClr val="000000"/>
                </a:solidFill>
                <a:latin typeface="Tahoma" pitchFamily="34" charset="0"/>
              </a:rPr>
              <a:t>• </a:t>
            </a:r>
            <a:r>
              <a:rPr lang="en-US" sz="1600" b="1">
                <a:solidFill>
                  <a:srgbClr val="000000"/>
                </a:solidFill>
                <a:latin typeface="Tahoma" pitchFamily="34" charset="0"/>
              </a:rPr>
              <a:t>Academic</a:t>
            </a:r>
            <a:r>
              <a:rPr lang="en-US" sz="1600">
                <a:solidFill>
                  <a:srgbClr val="000000"/>
                </a:solidFill>
                <a:latin typeface="Tahoma" pitchFamily="34" charset="0"/>
              </a:rPr>
              <a:t> materials, which await each child’s moment of interest in </a:t>
            </a:r>
          </a:p>
          <a:p>
            <a:r>
              <a:rPr lang="en-US" sz="1600">
                <a:solidFill>
                  <a:srgbClr val="000000"/>
                </a:solidFill>
                <a:latin typeface="Tahoma" pitchFamily="34" charset="0"/>
              </a:rPr>
              <a:t>   language, mathematics, the sciences, and geography.</a:t>
            </a:r>
          </a:p>
        </p:txBody>
      </p:sp>
      <p:sp>
        <p:nvSpPr>
          <p:cNvPr id="191500" name="Line 12"/>
          <p:cNvSpPr>
            <a:spLocks noChangeShapeType="1"/>
          </p:cNvSpPr>
          <p:nvPr/>
        </p:nvSpPr>
        <p:spPr bwMode="auto">
          <a:xfrm flipH="1">
            <a:off x="2432050" y="1509713"/>
            <a:ext cx="685800" cy="1447800"/>
          </a:xfrm>
          <a:prstGeom prst="line">
            <a:avLst/>
          </a:prstGeom>
          <a:noFill/>
          <a:ln w="85725">
            <a:solidFill>
              <a:schemeClr val="bg2"/>
            </a:solidFill>
            <a:round/>
            <a:headEnd/>
            <a:tailEnd/>
          </a:ln>
        </p:spPr>
        <p:txBody>
          <a:bodyPr/>
          <a:lstStyle/>
          <a:p>
            <a:endParaRPr lang="en-US"/>
          </a:p>
        </p:txBody>
      </p:sp>
      <p:sp>
        <p:nvSpPr>
          <p:cNvPr id="191492" name="Rectangle 4"/>
          <p:cNvSpPr>
            <a:spLocks noChangeArrowheads="1"/>
          </p:cNvSpPr>
          <p:nvPr/>
        </p:nvSpPr>
        <p:spPr bwMode="auto">
          <a:xfrm>
            <a:off x="0" y="3476625"/>
            <a:ext cx="4768850" cy="457200"/>
          </a:xfrm>
          <a:prstGeom prst="rect">
            <a:avLst/>
          </a:prstGeom>
          <a:solidFill>
            <a:schemeClr val="accent1"/>
          </a:solidFill>
          <a:ln w="9525">
            <a:noFill/>
            <a:miter lim="800000"/>
            <a:headEnd/>
            <a:tailEnd/>
          </a:ln>
          <a:effectLst>
            <a:prstShdw prst="shdw17" dist="17961" dir="2700000">
              <a:schemeClr val="bg2">
                <a:gamma/>
                <a:shade val="60000"/>
                <a:invGamma/>
              </a:schemeClr>
            </a:prstShdw>
          </a:effectLst>
        </p:spPr>
        <p:txBody>
          <a:bodyPr>
            <a:spAutoFit/>
          </a:bodyPr>
          <a:lstStyle/>
          <a:p>
            <a:pPr>
              <a:defRPr/>
            </a:pPr>
            <a:r>
              <a:rPr lang="en-US" sz="2000" b="1" dirty="0">
                <a:latin typeface="Tahoma" pitchFamily="34" charset="0"/>
              </a:rPr>
              <a:t>    </a:t>
            </a:r>
            <a:r>
              <a:rPr lang="en-US" sz="2400" b="1" dirty="0">
                <a:solidFill>
                  <a:schemeClr val="bg1"/>
                </a:solidFill>
                <a:latin typeface="Tahoma" pitchFamily="34" charset="0"/>
              </a:rPr>
              <a:t>Preschool Class:  Age 3 - 6</a:t>
            </a:r>
          </a:p>
        </p:txBody>
      </p:sp>
      <p:graphicFrame>
        <p:nvGraphicFramePr>
          <p:cNvPr id="190474" name="Object 10"/>
          <p:cNvGraphicFramePr>
            <a:graphicFrameLocks noChangeAspect="1"/>
          </p:cNvGraphicFramePr>
          <p:nvPr/>
        </p:nvGraphicFramePr>
        <p:xfrm>
          <a:off x="7640638" y="1192212"/>
          <a:ext cx="545419" cy="984977"/>
        </p:xfrm>
        <a:graphic>
          <a:graphicData uri="http://schemas.openxmlformats.org/presentationml/2006/ole">
            <p:oleObj spid="_x0000_s22537" name="CorelDRAW" r:id="rId4" imgW="909523" imgH="1607831" progId="CorelDRAW.Graphic.11">
              <p:embed/>
            </p:oleObj>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fade">
                                      <p:cBhvr>
                                        <p:cTn id="7" dur="2000"/>
                                        <p:tgtEl>
                                          <p:spTgt spid="191492"/>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191500"/>
                                        </p:tgtEl>
                                        <p:attrNameLst>
                                          <p:attrName>style.visibility</p:attrName>
                                        </p:attrNameLst>
                                      </p:cBhvr>
                                      <p:to>
                                        <p:strVal val="visible"/>
                                      </p:to>
                                    </p:set>
                                    <p:anim calcmode="lin" valueType="num">
                                      <p:cBhvr>
                                        <p:cTn id="11" dur="2000" fill="hold"/>
                                        <p:tgtEl>
                                          <p:spTgt spid="191500"/>
                                        </p:tgtEl>
                                        <p:attrNameLst>
                                          <p:attrName>ppt_w</p:attrName>
                                        </p:attrNameLst>
                                      </p:cBhvr>
                                      <p:tavLst>
                                        <p:tav tm="0">
                                          <p:val>
                                            <p:fltVal val="0"/>
                                          </p:val>
                                        </p:tav>
                                        <p:tav tm="100000">
                                          <p:val>
                                            <p:strVal val="#ppt_w"/>
                                          </p:val>
                                        </p:tav>
                                      </p:tavLst>
                                    </p:anim>
                                    <p:anim calcmode="lin" valueType="num">
                                      <p:cBhvr>
                                        <p:cTn id="12" dur="2000" fill="hold"/>
                                        <p:tgtEl>
                                          <p:spTgt spid="191500"/>
                                        </p:tgtEl>
                                        <p:attrNameLst>
                                          <p:attrName>ppt_h</p:attrName>
                                        </p:attrNameLst>
                                      </p:cBhvr>
                                      <p:tavLst>
                                        <p:tav tm="0">
                                          <p:val>
                                            <p:fltVal val="0"/>
                                          </p:val>
                                        </p:tav>
                                        <p:tav tm="100000">
                                          <p:val>
                                            <p:strVal val="#ppt_h"/>
                                          </p:val>
                                        </p:tav>
                                      </p:tavLst>
                                    </p:anim>
                                    <p:animEffect transition="in" filter="fade">
                                      <p:cBhvr>
                                        <p:cTn id="13" dur="2000"/>
                                        <p:tgtEl>
                                          <p:spTgt spid="191500"/>
                                        </p:tgtEl>
                                      </p:cBhvr>
                                    </p:animEffect>
                                  </p:childTnLst>
                                </p:cTn>
                              </p:par>
                            </p:childTnLst>
                          </p:cTn>
                        </p:par>
                        <p:par>
                          <p:cTn id="14" fill="hold">
                            <p:stCondLst>
                              <p:cond delay="4000"/>
                            </p:stCondLst>
                            <p:childTnLst>
                              <p:par>
                                <p:cTn id="15" presetID="55" presetClass="entr" presetSubtype="0" fill="hold" nodeType="afterEffect">
                                  <p:stCondLst>
                                    <p:cond delay="0"/>
                                  </p:stCondLst>
                                  <p:childTnLst>
                                    <p:set>
                                      <p:cBhvr>
                                        <p:cTn id="16" dur="1" fill="hold">
                                          <p:stCondLst>
                                            <p:cond delay="0"/>
                                          </p:stCondLst>
                                        </p:cTn>
                                        <p:tgtEl>
                                          <p:spTgt spid="190474"/>
                                        </p:tgtEl>
                                        <p:attrNameLst>
                                          <p:attrName>style.visibility</p:attrName>
                                        </p:attrNameLst>
                                      </p:cBhvr>
                                      <p:to>
                                        <p:strVal val="visible"/>
                                      </p:to>
                                    </p:set>
                                    <p:anim calcmode="lin" valueType="num">
                                      <p:cBhvr>
                                        <p:cTn id="17" dur="1000" fill="hold"/>
                                        <p:tgtEl>
                                          <p:spTgt spid="190474"/>
                                        </p:tgtEl>
                                        <p:attrNameLst>
                                          <p:attrName>ppt_w</p:attrName>
                                        </p:attrNameLst>
                                      </p:cBhvr>
                                      <p:tavLst>
                                        <p:tav tm="0">
                                          <p:val>
                                            <p:strVal val="#ppt_w*0.70"/>
                                          </p:val>
                                        </p:tav>
                                        <p:tav tm="100000">
                                          <p:val>
                                            <p:strVal val="#ppt_w"/>
                                          </p:val>
                                        </p:tav>
                                      </p:tavLst>
                                    </p:anim>
                                    <p:anim calcmode="lin" valueType="num">
                                      <p:cBhvr>
                                        <p:cTn id="18" dur="1000" fill="hold"/>
                                        <p:tgtEl>
                                          <p:spTgt spid="190474"/>
                                        </p:tgtEl>
                                        <p:attrNameLst>
                                          <p:attrName>ppt_h</p:attrName>
                                        </p:attrNameLst>
                                      </p:cBhvr>
                                      <p:tavLst>
                                        <p:tav tm="0">
                                          <p:val>
                                            <p:strVal val="#ppt_h"/>
                                          </p:val>
                                        </p:tav>
                                        <p:tav tm="100000">
                                          <p:val>
                                            <p:strVal val="#ppt_h"/>
                                          </p:val>
                                        </p:tav>
                                      </p:tavLst>
                                    </p:anim>
                                    <p:animEffect transition="in" filter="fade">
                                      <p:cBhvr>
                                        <p:cTn id="19" dur="1000"/>
                                        <p:tgtEl>
                                          <p:spTgt spid="190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0" grpId="0" animBg="1"/>
      <p:bldP spid="1914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ChangeArrowheads="1"/>
          </p:cNvSpPr>
          <p:nvPr/>
        </p:nvSpPr>
        <p:spPr bwMode="auto">
          <a:xfrm>
            <a:off x="304800" y="395288"/>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pic>
        <p:nvPicPr>
          <p:cNvPr id="23556" name="Picture 6" descr="planescolor"/>
          <p:cNvPicPr>
            <a:picLocks noChangeAspect="1" noChangeArrowheads="1"/>
          </p:cNvPicPr>
          <p:nvPr/>
        </p:nvPicPr>
        <p:blipFill>
          <a:blip r:embed="rId3" cstate="print"/>
          <a:srcRect/>
          <a:stretch>
            <a:fillRect/>
          </a:stretch>
        </p:blipFill>
        <p:spPr bwMode="auto">
          <a:xfrm>
            <a:off x="1644650" y="1300163"/>
            <a:ext cx="5919788" cy="1879600"/>
          </a:xfrm>
          <a:prstGeom prst="rect">
            <a:avLst/>
          </a:prstGeom>
          <a:noFill/>
          <a:ln w="9525">
            <a:noFill/>
            <a:miter lim="800000"/>
            <a:headEnd/>
            <a:tailEnd/>
          </a:ln>
        </p:spPr>
      </p:pic>
      <p:sp>
        <p:nvSpPr>
          <p:cNvPr id="23557" name="Rectangle 8"/>
          <p:cNvSpPr>
            <a:spLocks noChangeArrowheads="1"/>
          </p:cNvSpPr>
          <p:nvPr/>
        </p:nvSpPr>
        <p:spPr bwMode="auto">
          <a:xfrm>
            <a:off x="1990725" y="595313"/>
            <a:ext cx="5129213" cy="641350"/>
          </a:xfrm>
          <a:prstGeom prst="rect">
            <a:avLst/>
          </a:prstGeom>
          <a:solidFill>
            <a:schemeClr val="accent1"/>
          </a:solidFill>
          <a:ln w="9525">
            <a:noFill/>
            <a:miter lim="800000"/>
            <a:headEnd/>
            <a:tailEnd/>
          </a:ln>
        </p:spPr>
        <p:txBody>
          <a:bodyPr wrap="none">
            <a:spAutoFit/>
          </a:bodyPr>
          <a:lstStyle/>
          <a:p>
            <a:pPr algn="ctr"/>
            <a:r>
              <a:rPr lang="en-US" sz="3600" b="1" dirty="0">
                <a:solidFill>
                  <a:schemeClr val="bg1"/>
                </a:solidFill>
                <a:latin typeface="Tahoma" pitchFamily="34" charset="0"/>
              </a:rPr>
              <a:t>Montessori Education</a:t>
            </a:r>
          </a:p>
        </p:txBody>
      </p:sp>
      <p:sp>
        <p:nvSpPr>
          <p:cNvPr id="23558" name="Text Box 9"/>
          <p:cNvSpPr txBox="1">
            <a:spLocks noChangeArrowheads="1"/>
          </p:cNvSpPr>
          <p:nvPr/>
        </p:nvSpPr>
        <p:spPr bwMode="auto">
          <a:xfrm>
            <a:off x="546100" y="4197350"/>
            <a:ext cx="8064500" cy="1803400"/>
          </a:xfrm>
          <a:prstGeom prst="rect">
            <a:avLst/>
          </a:prstGeom>
          <a:noFill/>
          <a:ln w="9525">
            <a:noFill/>
            <a:miter lim="800000"/>
            <a:headEnd/>
            <a:tailEnd/>
          </a:ln>
        </p:spPr>
        <p:txBody>
          <a:bodyPr>
            <a:spAutoFit/>
          </a:bodyPr>
          <a:lstStyle/>
          <a:p>
            <a:r>
              <a:rPr lang="en-US" sz="1600" dirty="0">
                <a:solidFill>
                  <a:srgbClr val="000000"/>
                </a:solidFill>
                <a:latin typeface="Tahoma" pitchFamily="34" charset="0"/>
              </a:rPr>
              <a:t>In the elementary class, children continue to learn individually and in groups.  Long blocks of time encourage extended spans of concentration, uninterrupted by bells indicating a sudden change of subject.</a:t>
            </a:r>
          </a:p>
          <a:p>
            <a:endParaRPr lang="en-US" sz="1600" dirty="0">
              <a:solidFill>
                <a:srgbClr val="000000"/>
              </a:solidFill>
              <a:latin typeface="Tahoma" pitchFamily="34" charset="0"/>
            </a:endParaRPr>
          </a:p>
          <a:p>
            <a:r>
              <a:rPr lang="en-US" sz="1600" dirty="0">
                <a:solidFill>
                  <a:srgbClr val="000000"/>
                </a:solidFill>
                <a:latin typeface="Tahoma" pitchFamily="34" charset="0"/>
              </a:rPr>
              <a:t>The children learn to set goals, manage time, organize projects and use a variety of resources. This program gives children basic learning skills, confidence, self-esteem, an appreciation of other cultures, and peaceful techniques for conflict resolution.</a:t>
            </a:r>
          </a:p>
        </p:txBody>
      </p:sp>
      <p:sp>
        <p:nvSpPr>
          <p:cNvPr id="192522" name="Line 10"/>
          <p:cNvSpPr>
            <a:spLocks noChangeShapeType="1"/>
          </p:cNvSpPr>
          <p:nvPr/>
        </p:nvSpPr>
        <p:spPr bwMode="auto">
          <a:xfrm flipH="1">
            <a:off x="3854450" y="1538288"/>
            <a:ext cx="685800" cy="1447800"/>
          </a:xfrm>
          <a:prstGeom prst="line">
            <a:avLst/>
          </a:prstGeom>
          <a:noFill/>
          <a:ln w="85725">
            <a:solidFill>
              <a:schemeClr val="bg2"/>
            </a:solidFill>
            <a:round/>
            <a:headEnd/>
            <a:tailEnd/>
          </a:ln>
        </p:spPr>
        <p:txBody>
          <a:bodyPr/>
          <a:lstStyle/>
          <a:p>
            <a:endParaRPr lang="en-US"/>
          </a:p>
        </p:txBody>
      </p:sp>
      <p:sp>
        <p:nvSpPr>
          <p:cNvPr id="192523" name="Rectangle 11"/>
          <p:cNvSpPr>
            <a:spLocks noChangeArrowheads="1"/>
          </p:cNvSpPr>
          <p:nvPr/>
        </p:nvSpPr>
        <p:spPr bwMode="auto">
          <a:xfrm>
            <a:off x="0" y="3533775"/>
            <a:ext cx="5218113" cy="457200"/>
          </a:xfrm>
          <a:prstGeom prst="rect">
            <a:avLst/>
          </a:prstGeom>
          <a:solidFill>
            <a:schemeClr val="accent1"/>
          </a:solidFill>
          <a:ln w="9525">
            <a:noFill/>
            <a:miter lim="800000"/>
            <a:headEnd/>
            <a:tailEnd/>
          </a:ln>
          <a:effectLst>
            <a:prstShdw prst="shdw17" dist="17961" dir="2700000">
              <a:schemeClr val="bg2">
                <a:gamma/>
                <a:shade val="60000"/>
                <a:invGamma/>
              </a:schemeClr>
            </a:prstShdw>
          </a:effectLst>
        </p:spPr>
        <p:txBody>
          <a:bodyPr>
            <a:spAutoFit/>
          </a:bodyPr>
          <a:lstStyle/>
          <a:p>
            <a:pPr>
              <a:defRPr/>
            </a:pPr>
            <a:r>
              <a:rPr lang="en-US" sz="2000" b="1" dirty="0">
                <a:latin typeface="Tahoma" pitchFamily="34" charset="0"/>
              </a:rPr>
              <a:t>    </a:t>
            </a:r>
            <a:r>
              <a:rPr lang="en-US" sz="2400" b="1" dirty="0">
                <a:solidFill>
                  <a:schemeClr val="bg1"/>
                </a:solidFill>
                <a:latin typeface="Tahoma" pitchFamily="34" charset="0"/>
              </a:rPr>
              <a:t>Elementary Class:  Age 6 - 12</a:t>
            </a:r>
          </a:p>
        </p:txBody>
      </p:sp>
      <p:sp>
        <p:nvSpPr>
          <p:cNvPr id="192524" name="Line 12"/>
          <p:cNvSpPr>
            <a:spLocks noChangeShapeType="1"/>
          </p:cNvSpPr>
          <p:nvPr/>
        </p:nvSpPr>
        <p:spPr bwMode="auto">
          <a:xfrm>
            <a:off x="3136900" y="1538288"/>
            <a:ext cx="739775" cy="1438275"/>
          </a:xfrm>
          <a:prstGeom prst="line">
            <a:avLst/>
          </a:prstGeom>
          <a:noFill/>
          <a:ln w="76200">
            <a:solidFill>
              <a:srgbClr val="FF0000"/>
            </a:solidFill>
            <a:round/>
            <a:headEnd/>
            <a:tailEnd/>
          </a:ln>
        </p:spPr>
        <p:txBody>
          <a:bodyPr/>
          <a:lstStyle/>
          <a:p>
            <a:endParaRPr lang="en-US"/>
          </a:p>
        </p:txBody>
      </p:sp>
      <p:graphicFrame>
        <p:nvGraphicFramePr>
          <p:cNvPr id="190474" name="Object 10"/>
          <p:cNvGraphicFramePr>
            <a:graphicFrameLocks noChangeAspect="1"/>
          </p:cNvGraphicFramePr>
          <p:nvPr/>
        </p:nvGraphicFramePr>
        <p:xfrm>
          <a:off x="7640638" y="1192213"/>
          <a:ext cx="530905" cy="958766"/>
        </p:xfrm>
        <a:graphic>
          <a:graphicData uri="http://schemas.openxmlformats.org/presentationml/2006/ole">
            <p:oleObj spid="_x0000_s23562" name="CorelDRAW" r:id="rId4" imgW="909523" imgH="1607831" progId="CorelDRAW.Graphic.11">
              <p:embed/>
            </p:oleObj>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2523"/>
                                        </p:tgtEl>
                                        <p:attrNameLst>
                                          <p:attrName>style.visibility</p:attrName>
                                        </p:attrNameLst>
                                      </p:cBhvr>
                                      <p:to>
                                        <p:strVal val="visible"/>
                                      </p:to>
                                    </p:set>
                                    <p:animEffect transition="in" filter="fade">
                                      <p:cBhvr>
                                        <p:cTn id="7" dur="2000"/>
                                        <p:tgtEl>
                                          <p:spTgt spid="19252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2524"/>
                                        </p:tgtEl>
                                        <p:attrNameLst>
                                          <p:attrName>style.visibility</p:attrName>
                                        </p:attrNameLst>
                                      </p:cBhvr>
                                      <p:to>
                                        <p:strVal val="visible"/>
                                      </p:to>
                                    </p:set>
                                    <p:animEffect transition="in" filter="fade">
                                      <p:cBhvr>
                                        <p:cTn id="11" dur="2000"/>
                                        <p:tgtEl>
                                          <p:spTgt spid="192524"/>
                                        </p:tgtEl>
                                      </p:cBhvr>
                                    </p:animEffect>
                                  </p:childTnLst>
                                </p:cTn>
                              </p:par>
                            </p:childTnLst>
                          </p:cTn>
                        </p:par>
                        <p:par>
                          <p:cTn id="12" fill="hold">
                            <p:stCondLst>
                              <p:cond delay="4000"/>
                            </p:stCondLst>
                            <p:childTnLst>
                              <p:par>
                                <p:cTn id="13" presetID="53" presetClass="entr" presetSubtype="0" fill="hold" grpId="0" nodeType="afterEffect">
                                  <p:stCondLst>
                                    <p:cond delay="0"/>
                                  </p:stCondLst>
                                  <p:childTnLst>
                                    <p:set>
                                      <p:cBhvr>
                                        <p:cTn id="14" dur="1" fill="hold">
                                          <p:stCondLst>
                                            <p:cond delay="0"/>
                                          </p:stCondLst>
                                        </p:cTn>
                                        <p:tgtEl>
                                          <p:spTgt spid="192522"/>
                                        </p:tgtEl>
                                        <p:attrNameLst>
                                          <p:attrName>style.visibility</p:attrName>
                                        </p:attrNameLst>
                                      </p:cBhvr>
                                      <p:to>
                                        <p:strVal val="visible"/>
                                      </p:to>
                                    </p:set>
                                    <p:anim calcmode="lin" valueType="num">
                                      <p:cBhvr>
                                        <p:cTn id="15" dur="2000" fill="hold"/>
                                        <p:tgtEl>
                                          <p:spTgt spid="192522"/>
                                        </p:tgtEl>
                                        <p:attrNameLst>
                                          <p:attrName>ppt_w</p:attrName>
                                        </p:attrNameLst>
                                      </p:cBhvr>
                                      <p:tavLst>
                                        <p:tav tm="0">
                                          <p:val>
                                            <p:fltVal val="0"/>
                                          </p:val>
                                        </p:tav>
                                        <p:tav tm="100000">
                                          <p:val>
                                            <p:strVal val="#ppt_w"/>
                                          </p:val>
                                        </p:tav>
                                      </p:tavLst>
                                    </p:anim>
                                    <p:anim calcmode="lin" valueType="num">
                                      <p:cBhvr>
                                        <p:cTn id="16" dur="2000" fill="hold"/>
                                        <p:tgtEl>
                                          <p:spTgt spid="192522"/>
                                        </p:tgtEl>
                                        <p:attrNameLst>
                                          <p:attrName>ppt_h</p:attrName>
                                        </p:attrNameLst>
                                      </p:cBhvr>
                                      <p:tavLst>
                                        <p:tav tm="0">
                                          <p:val>
                                            <p:fltVal val="0"/>
                                          </p:val>
                                        </p:tav>
                                        <p:tav tm="100000">
                                          <p:val>
                                            <p:strVal val="#ppt_h"/>
                                          </p:val>
                                        </p:tav>
                                      </p:tavLst>
                                    </p:anim>
                                    <p:animEffect transition="in" filter="fade">
                                      <p:cBhvr>
                                        <p:cTn id="17" dur="2000"/>
                                        <p:tgtEl>
                                          <p:spTgt spid="192522"/>
                                        </p:tgtEl>
                                      </p:cBhvr>
                                    </p:animEffect>
                                  </p:childTnLst>
                                </p:cTn>
                              </p:par>
                            </p:childTnLst>
                          </p:cTn>
                        </p:par>
                        <p:par>
                          <p:cTn id="18" fill="hold">
                            <p:stCondLst>
                              <p:cond delay="6000"/>
                            </p:stCondLst>
                            <p:childTnLst>
                              <p:par>
                                <p:cTn id="19" presetID="55" presetClass="entr" presetSubtype="0" fill="hold" nodeType="afterEffect">
                                  <p:stCondLst>
                                    <p:cond delay="0"/>
                                  </p:stCondLst>
                                  <p:childTnLst>
                                    <p:set>
                                      <p:cBhvr>
                                        <p:cTn id="20" dur="1" fill="hold">
                                          <p:stCondLst>
                                            <p:cond delay="0"/>
                                          </p:stCondLst>
                                        </p:cTn>
                                        <p:tgtEl>
                                          <p:spTgt spid="190474"/>
                                        </p:tgtEl>
                                        <p:attrNameLst>
                                          <p:attrName>style.visibility</p:attrName>
                                        </p:attrNameLst>
                                      </p:cBhvr>
                                      <p:to>
                                        <p:strVal val="visible"/>
                                      </p:to>
                                    </p:set>
                                    <p:anim calcmode="lin" valueType="num">
                                      <p:cBhvr>
                                        <p:cTn id="21" dur="1000" fill="hold"/>
                                        <p:tgtEl>
                                          <p:spTgt spid="190474"/>
                                        </p:tgtEl>
                                        <p:attrNameLst>
                                          <p:attrName>ppt_w</p:attrName>
                                        </p:attrNameLst>
                                      </p:cBhvr>
                                      <p:tavLst>
                                        <p:tav tm="0">
                                          <p:val>
                                            <p:strVal val="#ppt_w*0.70"/>
                                          </p:val>
                                        </p:tav>
                                        <p:tav tm="100000">
                                          <p:val>
                                            <p:strVal val="#ppt_w"/>
                                          </p:val>
                                        </p:tav>
                                      </p:tavLst>
                                    </p:anim>
                                    <p:anim calcmode="lin" valueType="num">
                                      <p:cBhvr>
                                        <p:cTn id="22" dur="1000" fill="hold"/>
                                        <p:tgtEl>
                                          <p:spTgt spid="190474"/>
                                        </p:tgtEl>
                                        <p:attrNameLst>
                                          <p:attrName>ppt_h</p:attrName>
                                        </p:attrNameLst>
                                      </p:cBhvr>
                                      <p:tavLst>
                                        <p:tav tm="0">
                                          <p:val>
                                            <p:strVal val="#ppt_h"/>
                                          </p:val>
                                        </p:tav>
                                        <p:tav tm="100000">
                                          <p:val>
                                            <p:strVal val="#ppt_h"/>
                                          </p:val>
                                        </p:tav>
                                      </p:tavLst>
                                    </p:anim>
                                    <p:animEffect transition="in" filter="fade">
                                      <p:cBhvr>
                                        <p:cTn id="23" dur="1000"/>
                                        <p:tgtEl>
                                          <p:spTgt spid="190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2" grpId="0" animBg="1"/>
      <p:bldP spid="192523" grpId="0" animBg="1"/>
      <p:bldP spid="1925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Rectangle 13"/>
          <p:cNvSpPr>
            <a:spLocks noChangeArrowheads="1"/>
          </p:cNvSpPr>
          <p:nvPr/>
        </p:nvSpPr>
        <p:spPr bwMode="auto">
          <a:xfrm>
            <a:off x="711200" y="1236435"/>
            <a:ext cx="7736113" cy="4708981"/>
          </a:xfrm>
          <a:prstGeom prst="rect">
            <a:avLst/>
          </a:prstGeom>
          <a:solidFill>
            <a:schemeClr val="accent1">
              <a:lumMod val="20000"/>
              <a:lumOff val="8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ctr"/>
            <a:r>
              <a:rPr lang="en-US" sz="2000" b="1" dirty="0">
                <a:latin typeface="Tahoma" pitchFamily="34" charset="0"/>
              </a:rPr>
              <a:t>During her lifetime, Dr. Montessori was acknowledged as one of the world's leading educators. Only recently, as our understanding of child development has grown, have we rediscovered how clear and sensible was her insight. </a:t>
            </a:r>
          </a:p>
          <a:p>
            <a:pPr algn="ctr"/>
            <a:r>
              <a:rPr lang="en-US" sz="2000" b="1" dirty="0">
                <a:latin typeface="Tahoma" pitchFamily="34" charset="0"/>
              </a:rPr>
              <a:t/>
            </a:r>
            <a:br>
              <a:rPr lang="en-US" sz="2000" b="1" dirty="0">
                <a:latin typeface="Tahoma" pitchFamily="34" charset="0"/>
              </a:rPr>
            </a:br>
            <a:r>
              <a:rPr lang="en-US" sz="2000" b="1" dirty="0">
                <a:latin typeface="Tahoma" pitchFamily="34" charset="0"/>
              </a:rPr>
              <a:t>Today there is a growing consensus among psychologists and developmental educators that her ideas were decades ahead of her time. </a:t>
            </a:r>
            <a:br>
              <a:rPr lang="en-US" sz="2000" b="1" dirty="0">
                <a:latin typeface="Tahoma" pitchFamily="34" charset="0"/>
              </a:rPr>
            </a:br>
            <a:r>
              <a:rPr lang="en-US" sz="2000" b="1" dirty="0">
                <a:latin typeface="Tahoma" pitchFamily="34" charset="0"/>
              </a:rPr>
              <a:t/>
            </a:r>
            <a:br>
              <a:rPr lang="en-US" sz="2000" b="1" dirty="0">
                <a:latin typeface="Tahoma" pitchFamily="34" charset="0"/>
              </a:rPr>
            </a:br>
            <a:r>
              <a:rPr lang="en-US" sz="2000" b="1" dirty="0">
                <a:latin typeface="Tahoma" pitchFamily="34" charset="0"/>
              </a:rPr>
              <a:t>One can easily say that the Montessori method, </a:t>
            </a:r>
            <a:r>
              <a:rPr lang="en-US" sz="2000" b="1" dirty="0" smtClean="0">
                <a:latin typeface="Tahoma" pitchFamily="34" charset="0"/>
              </a:rPr>
              <a:t>which began a century </a:t>
            </a:r>
            <a:r>
              <a:rPr lang="en-US" sz="2000" b="1" dirty="0">
                <a:latin typeface="Tahoma" pitchFamily="34" charset="0"/>
              </a:rPr>
              <a:t>ago, is a remarkably modern approach. </a:t>
            </a:r>
            <a:br>
              <a:rPr lang="en-US" sz="2000" b="1" dirty="0">
                <a:latin typeface="Tahoma" pitchFamily="34" charset="0"/>
              </a:rPr>
            </a:br>
            <a:r>
              <a:rPr lang="en-US" sz="2000" b="1" dirty="0">
                <a:latin typeface="Tahoma" pitchFamily="34" charset="0"/>
              </a:rPr>
              <a:t>Students in a Montessori school learn to respect themselves, others, and their environment. They build an excellent academic foundation and learn self-motivation, which is the key to learning for the rest of their life.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45"/>
                                        </p:tgtEl>
                                        <p:attrNameLst>
                                          <p:attrName>style.visibility</p:attrName>
                                        </p:attrNameLst>
                                      </p:cBhvr>
                                      <p:to>
                                        <p:strVal val="visible"/>
                                      </p:to>
                                    </p:set>
                                    <p:animEffect transition="in" filter="fade">
                                      <p:cBhvr>
                                        <p:cTn id="7" dur="2000"/>
                                        <p:tgtEl>
                                          <p:spTgt spid="69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805997" y="2905352"/>
            <a:ext cx="7583261" cy="2479448"/>
          </a:xfrm>
          <a:solidFill>
            <a:schemeClr val="accent1">
              <a:lumMod val="20000"/>
              <a:lumOff val="80000"/>
            </a:schemeClr>
          </a:solidFill>
        </p:spPr>
        <p:txBody>
          <a:bodyPr/>
          <a:lstStyle/>
          <a:p>
            <a:pPr algn="ctr">
              <a:buFont typeface="Verdana" pitchFamily="34" charset="0"/>
              <a:buNone/>
            </a:pPr>
            <a:r>
              <a:rPr lang="en-US" sz="2400" b="1" dirty="0" smtClean="0"/>
              <a:t>Presentation:  Laura </a:t>
            </a:r>
            <a:r>
              <a:rPr lang="en-US" sz="2400" b="1" dirty="0" err="1" smtClean="0"/>
              <a:t>Altmaier</a:t>
            </a:r>
            <a:endParaRPr lang="en-US" sz="2400" b="1" dirty="0" smtClean="0"/>
          </a:p>
          <a:p>
            <a:pPr algn="ctr">
              <a:buFont typeface="Verdana" pitchFamily="34" charset="0"/>
              <a:buNone/>
            </a:pPr>
            <a:r>
              <a:rPr lang="en-US" sz="2400" b="1" dirty="0" smtClean="0"/>
              <a:t>Editing &amp; Montessori Consultation:  </a:t>
            </a:r>
          </a:p>
          <a:p>
            <a:pPr algn="ctr">
              <a:buFont typeface="Verdana" pitchFamily="34" charset="0"/>
              <a:buNone/>
            </a:pPr>
            <a:r>
              <a:rPr lang="en-US" sz="2400" b="1" dirty="0" err="1" smtClean="0"/>
              <a:t>Aleena</a:t>
            </a:r>
            <a:r>
              <a:rPr lang="en-US" sz="2400" b="1" dirty="0" smtClean="0"/>
              <a:t> Meyer, Margo O’Neill, Mary Ellen Marion</a:t>
            </a:r>
          </a:p>
          <a:p>
            <a:pPr algn="ctr">
              <a:buFont typeface="Verdana" pitchFamily="34" charset="0"/>
              <a:buNone/>
            </a:pPr>
            <a:r>
              <a:rPr lang="en-US" sz="1800" b="1" dirty="0" smtClean="0"/>
              <a:t>Excerpts from </a:t>
            </a:r>
            <a:r>
              <a:rPr lang="en-US" sz="1800" b="1" u="sng" dirty="0" smtClean="0"/>
              <a:t>A Parent’s Guide to the </a:t>
            </a:r>
          </a:p>
          <a:p>
            <a:pPr algn="ctr">
              <a:buFont typeface="Verdana" pitchFamily="34" charset="0"/>
              <a:buNone/>
            </a:pPr>
            <a:r>
              <a:rPr lang="en-US" sz="1800" b="1" u="sng" dirty="0" smtClean="0"/>
              <a:t>Montessori Classroom</a:t>
            </a:r>
            <a:r>
              <a:rPr lang="en-US" sz="1800" b="1" dirty="0" smtClean="0"/>
              <a:t>, by </a:t>
            </a:r>
            <a:r>
              <a:rPr lang="en-US" sz="1800" b="1" dirty="0" err="1" smtClean="0"/>
              <a:t>Aline</a:t>
            </a:r>
            <a:r>
              <a:rPr lang="en-US" sz="1800" b="1" dirty="0" smtClean="0"/>
              <a:t> </a:t>
            </a:r>
            <a:r>
              <a:rPr lang="en-US" sz="1800" b="1" dirty="0" smtClean="0"/>
              <a:t>Wolfe</a:t>
            </a:r>
            <a:endParaRPr lang="en-US" sz="1800" dirty="0" smtClean="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pic>
        <p:nvPicPr>
          <p:cNvPr id="1028" name="Picture 71" descr="planescolor"/>
          <p:cNvPicPr>
            <a:picLocks noGrp="1" noChangeAspect="1" noChangeArrowheads="1"/>
          </p:cNvPicPr>
          <p:nvPr>
            <p:ph/>
          </p:nvPr>
        </p:nvPicPr>
        <p:blipFill>
          <a:blip r:embed="rId3" cstate="print"/>
          <a:srcRect/>
          <a:stretch>
            <a:fillRect/>
          </a:stretch>
        </p:blipFill>
        <p:spPr>
          <a:xfrm>
            <a:off x="371475" y="1108075"/>
            <a:ext cx="8294688" cy="2633663"/>
          </a:xfrm>
          <a:noFill/>
        </p:spPr>
      </p:pic>
      <p:sp>
        <p:nvSpPr>
          <p:cNvPr id="73736" name="Rectangle 8"/>
          <p:cNvSpPr>
            <a:spLocks noChangeArrowheads="1"/>
          </p:cNvSpPr>
          <p:nvPr/>
        </p:nvSpPr>
        <p:spPr bwMode="auto">
          <a:xfrm>
            <a:off x="795338" y="4340225"/>
            <a:ext cx="7243762" cy="1739900"/>
          </a:xfrm>
          <a:prstGeom prst="rect">
            <a:avLst/>
          </a:prstGeom>
          <a:noFill/>
          <a:ln w="9525">
            <a:noFill/>
            <a:miter lim="800000"/>
            <a:headEnd/>
            <a:tailEnd/>
          </a:ln>
        </p:spPr>
        <p:txBody>
          <a:bodyPr>
            <a:spAutoFit/>
          </a:bodyPr>
          <a:lstStyle/>
          <a:p>
            <a:pPr algn="ctr"/>
            <a:r>
              <a:rPr lang="en-US" b="1">
                <a:solidFill>
                  <a:srgbClr val="000000"/>
                </a:solidFill>
                <a:latin typeface="Tahoma" pitchFamily="34" charset="0"/>
              </a:rPr>
              <a:t>Montessori observed that intellectual development takes place in four distinct periods called ‘planes’ or ‘stages’. </a:t>
            </a:r>
          </a:p>
          <a:p>
            <a:pPr algn="ctr"/>
            <a:endParaRPr lang="en-US" b="1">
              <a:solidFill>
                <a:srgbClr val="000000"/>
              </a:solidFill>
              <a:latin typeface="Tahoma" pitchFamily="34" charset="0"/>
            </a:endParaRPr>
          </a:p>
          <a:p>
            <a:pPr algn="ctr"/>
            <a:r>
              <a:rPr lang="en-US" b="1">
                <a:solidFill>
                  <a:srgbClr val="000000"/>
                </a:solidFill>
                <a:latin typeface="Tahoma" pitchFamily="34" charset="0"/>
              </a:rPr>
              <a:t>The Planes begin with the flame of life, burning throughout the stages of child development.</a:t>
            </a:r>
          </a:p>
          <a:p>
            <a:endParaRPr lang="en-US" b="1">
              <a:solidFill>
                <a:srgbClr val="000000"/>
              </a:solidFill>
              <a:latin typeface="Tahoma" pitchFamily="34" charset="0"/>
            </a:endParaRPr>
          </a:p>
        </p:txBody>
      </p:sp>
      <p:sp>
        <p:nvSpPr>
          <p:cNvPr id="1030" name="Text Box 24"/>
          <p:cNvSpPr txBox="1">
            <a:spLocks noChangeArrowheads="1"/>
          </p:cNvSpPr>
          <p:nvPr/>
        </p:nvSpPr>
        <p:spPr bwMode="auto">
          <a:xfrm>
            <a:off x="457200" y="457200"/>
            <a:ext cx="8169275" cy="519113"/>
          </a:xfrm>
          <a:prstGeom prst="rect">
            <a:avLst/>
          </a:prstGeom>
          <a:solidFill>
            <a:schemeClr val="accent1"/>
          </a:solidFill>
          <a:ln w="9525">
            <a:noFill/>
            <a:miter lim="800000"/>
            <a:headEnd/>
            <a:tailEnd/>
          </a:ln>
        </p:spPr>
        <p:txBody>
          <a:bodyPr>
            <a:spAutoFit/>
          </a:bodyPr>
          <a:lstStyle/>
          <a:p>
            <a:pPr algn="ctr"/>
            <a:r>
              <a:rPr lang="en-US" sz="2800" b="1" dirty="0">
                <a:solidFill>
                  <a:schemeClr val="bg2"/>
                </a:solidFill>
                <a:latin typeface="Tahoma" pitchFamily="34" charset="0"/>
              </a:rPr>
              <a:t>Montessori’s Planes of Development</a:t>
            </a:r>
          </a:p>
        </p:txBody>
      </p:sp>
      <p:graphicFrame>
        <p:nvGraphicFramePr>
          <p:cNvPr id="73790" name="Object 62"/>
          <p:cNvGraphicFramePr>
            <a:graphicFrameLocks noChangeAspect="1"/>
          </p:cNvGraphicFramePr>
          <p:nvPr/>
        </p:nvGraphicFramePr>
        <p:xfrm>
          <a:off x="344488" y="476250"/>
          <a:ext cx="347662" cy="630238"/>
        </p:xfrm>
        <a:graphic>
          <a:graphicData uri="http://schemas.openxmlformats.org/presentationml/2006/ole">
            <p:oleObj spid="_x0000_s1026" name="CorelDRAW" r:id="rId4" imgW="909523" imgH="1607831" progId="CorelDRAW.Graphic.11">
              <p:embed/>
            </p:oleObj>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fade">
                                      <p:cBhvr>
                                        <p:cTn id="7" dur="2000"/>
                                        <p:tgtEl>
                                          <p:spTgt spid="73736"/>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73790"/>
                                        </p:tgtEl>
                                        <p:attrNameLst>
                                          <p:attrName>style.visibility</p:attrName>
                                        </p:attrNameLst>
                                      </p:cBhvr>
                                      <p:to>
                                        <p:strVal val="visible"/>
                                      </p:to>
                                    </p:set>
                                    <p:anim calcmode="lin" valueType="num">
                                      <p:cBhvr>
                                        <p:cTn id="11" dur="1000" fill="hold"/>
                                        <p:tgtEl>
                                          <p:spTgt spid="73790"/>
                                        </p:tgtEl>
                                        <p:attrNameLst>
                                          <p:attrName>ppt_w</p:attrName>
                                        </p:attrNameLst>
                                      </p:cBhvr>
                                      <p:tavLst>
                                        <p:tav tm="0">
                                          <p:val>
                                            <p:strVal val="#ppt_w*0.70"/>
                                          </p:val>
                                        </p:tav>
                                        <p:tav tm="100000">
                                          <p:val>
                                            <p:strVal val="#ppt_w"/>
                                          </p:val>
                                        </p:tav>
                                      </p:tavLst>
                                    </p:anim>
                                    <p:anim calcmode="lin" valueType="num">
                                      <p:cBhvr>
                                        <p:cTn id="12" dur="1000" fill="hold"/>
                                        <p:tgtEl>
                                          <p:spTgt spid="73790"/>
                                        </p:tgtEl>
                                        <p:attrNameLst>
                                          <p:attrName>ppt_h</p:attrName>
                                        </p:attrNameLst>
                                      </p:cBhvr>
                                      <p:tavLst>
                                        <p:tav tm="0">
                                          <p:val>
                                            <p:strVal val="#ppt_h"/>
                                          </p:val>
                                        </p:tav>
                                        <p:tav tm="100000">
                                          <p:val>
                                            <p:strVal val="#ppt_h"/>
                                          </p:val>
                                        </p:tav>
                                      </p:tavLst>
                                    </p:anim>
                                    <p:animEffect transition="in" filter="fade">
                                      <p:cBhvr>
                                        <p:cTn id="13" dur="1000"/>
                                        <p:tgtEl>
                                          <p:spTgt spid="73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sp>
        <p:nvSpPr>
          <p:cNvPr id="176134" name="Rectangle 6"/>
          <p:cNvSpPr>
            <a:spLocks noChangeArrowheads="1"/>
          </p:cNvSpPr>
          <p:nvPr/>
        </p:nvSpPr>
        <p:spPr bwMode="auto">
          <a:xfrm>
            <a:off x="590550" y="4079875"/>
            <a:ext cx="7751763" cy="1465263"/>
          </a:xfrm>
          <a:prstGeom prst="rect">
            <a:avLst/>
          </a:prstGeom>
          <a:noFill/>
          <a:ln w="9525">
            <a:noFill/>
            <a:miter lim="800000"/>
            <a:headEnd/>
            <a:tailEnd/>
          </a:ln>
        </p:spPr>
        <p:txBody>
          <a:bodyPr>
            <a:spAutoFit/>
          </a:bodyPr>
          <a:lstStyle/>
          <a:p>
            <a:pPr algn="ctr"/>
            <a:r>
              <a:rPr lang="en-US" b="1">
                <a:solidFill>
                  <a:srgbClr val="000000"/>
                </a:solidFill>
                <a:latin typeface="Tahoma" pitchFamily="34" charset="0"/>
              </a:rPr>
              <a:t>Each plane lasts 6 years and represents specific sensitive periods of development.  These are times of special learning opportunities.  The red numbers at the top of the chart show the ages of transition between each plane.  These ages are a time of major change for the children.</a:t>
            </a:r>
          </a:p>
        </p:txBody>
      </p:sp>
      <p:pic>
        <p:nvPicPr>
          <p:cNvPr id="2053" name="Picture 20" descr="planescolor"/>
          <p:cNvPicPr>
            <a:picLocks noGrp="1" noChangeAspect="1" noChangeArrowheads="1"/>
          </p:cNvPicPr>
          <p:nvPr>
            <p:ph/>
          </p:nvPr>
        </p:nvPicPr>
        <p:blipFill>
          <a:blip r:embed="rId3" cstate="print"/>
          <a:srcRect/>
          <a:stretch>
            <a:fillRect/>
          </a:stretch>
        </p:blipFill>
        <p:spPr>
          <a:xfrm>
            <a:off x="371475" y="608013"/>
            <a:ext cx="8294688" cy="2633662"/>
          </a:xfrm>
          <a:noFill/>
        </p:spPr>
      </p:pic>
      <p:graphicFrame>
        <p:nvGraphicFramePr>
          <p:cNvPr id="176150" name="Object 22"/>
          <p:cNvGraphicFramePr>
            <a:graphicFrameLocks noChangeAspect="1"/>
          </p:cNvGraphicFramePr>
          <p:nvPr/>
        </p:nvGraphicFramePr>
        <p:xfrm>
          <a:off x="344488" y="-23813"/>
          <a:ext cx="347662" cy="630238"/>
        </p:xfrm>
        <a:graphic>
          <a:graphicData uri="http://schemas.openxmlformats.org/presentationml/2006/ole">
            <p:oleObj spid="_x0000_s2050" name="CorelDRAW" r:id="rId4" imgW="909523" imgH="1607831" progId="CorelDRAW.Graphic.11">
              <p:embed/>
            </p:oleObj>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6134"/>
                                        </p:tgtEl>
                                        <p:attrNameLst>
                                          <p:attrName>style.visibility</p:attrName>
                                        </p:attrNameLst>
                                      </p:cBhvr>
                                      <p:to>
                                        <p:strVal val="visible"/>
                                      </p:to>
                                    </p:set>
                                    <p:animEffect transition="in" filter="fade">
                                      <p:cBhvr>
                                        <p:cTn id="7" dur="2000"/>
                                        <p:tgtEl>
                                          <p:spTgt spid="176134"/>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76150"/>
                                        </p:tgtEl>
                                        <p:attrNameLst>
                                          <p:attrName>style.visibility</p:attrName>
                                        </p:attrNameLst>
                                      </p:cBhvr>
                                      <p:to>
                                        <p:strVal val="visible"/>
                                      </p:to>
                                    </p:set>
                                    <p:anim calcmode="lin" valueType="num">
                                      <p:cBhvr>
                                        <p:cTn id="11" dur="1000" fill="hold"/>
                                        <p:tgtEl>
                                          <p:spTgt spid="176150"/>
                                        </p:tgtEl>
                                        <p:attrNameLst>
                                          <p:attrName>ppt_w</p:attrName>
                                        </p:attrNameLst>
                                      </p:cBhvr>
                                      <p:tavLst>
                                        <p:tav tm="0">
                                          <p:val>
                                            <p:strVal val="#ppt_w*0.70"/>
                                          </p:val>
                                        </p:tav>
                                        <p:tav tm="100000">
                                          <p:val>
                                            <p:strVal val="#ppt_w"/>
                                          </p:val>
                                        </p:tav>
                                      </p:tavLst>
                                    </p:anim>
                                    <p:anim calcmode="lin" valueType="num">
                                      <p:cBhvr>
                                        <p:cTn id="12" dur="1000" fill="hold"/>
                                        <p:tgtEl>
                                          <p:spTgt spid="176150"/>
                                        </p:tgtEl>
                                        <p:attrNameLst>
                                          <p:attrName>ppt_h</p:attrName>
                                        </p:attrNameLst>
                                      </p:cBhvr>
                                      <p:tavLst>
                                        <p:tav tm="0">
                                          <p:val>
                                            <p:strVal val="#ppt_h"/>
                                          </p:val>
                                        </p:tav>
                                        <p:tav tm="100000">
                                          <p:val>
                                            <p:strVal val="#ppt_h"/>
                                          </p:val>
                                        </p:tav>
                                      </p:tavLst>
                                    </p:anim>
                                    <p:animEffect transition="in" filter="fade">
                                      <p:cBhvr>
                                        <p:cTn id="13" dur="1000"/>
                                        <p:tgtEl>
                                          <p:spTgt spid="17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sp>
        <p:nvSpPr>
          <p:cNvPr id="187400" name="Rectangle 8"/>
          <p:cNvSpPr>
            <a:spLocks noChangeArrowheads="1"/>
          </p:cNvSpPr>
          <p:nvPr/>
        </p:nvSpPr>
        <p:spPr bwMode="auto">
          <a:xfrm>
            <a:off x="590550" y="4079875"/>
            <a:ext cx="7751763" cy="1465263"/>
          </a:xfrm>
          <a:prstGeom prst="rect">
            <a:avLst/>
          </a:prstGeom>
          <a:noFill/>
          <a:ln w="9525">
            <a:noFill/>
            <a:miter lim="800000"/>
            <a:headEnd/>
            <a:tailEnd/>
          </a:ln>
        </p:spPr>
        <p:txBody>
          <a:bodyPr>
            <a:spAutoFit/>
          </a:bodyPr>
          <a:lstStyle/>
          <a:p>
            <a:pPr algn="ctr"/>
            <a:r>
              <a:rPr lang="en-US" b="1">
                <a:solidFill>
                  <a:srgbClr val="000000"/>
                </a:solidFill>
                <a:latin typeface="Tahoma" pitchFamily="34" charset="0"/>
              </a:rPr>
              <a:t>The stages from 0-6 and 12-18 are the most dynamic periods of intellectual, social, personal, and physical growth.</a:t>
            </a:r>
          </a:p>
          <a:p>
            <a:pPr algn="ctr"/>
            <a:endParaRPr lang="en-US" b="1">
              <a:solidFill>
                <a:srgbClr val="000000"/>
              </a:solidFill>
              <a:latin typeface="Tahoma" pitchFamily="34" charset="0"/>
            </a:endParaRPr>
          </a:p>
          <a:p>
            <a:pPr algn="ctr"/>
            <a:r>
              <a:rPr lang="en-US" b="1">
                <a:solidFill>
                  <a:srgbClr val="000000"/>
                </a:solidFill>
                <a:latin typeface="Tahoma" pitchFamily="34" charset="0"/>
              </a:rPr>
              <a:t>The stages from 6-12 and 18-24 are times of slower and more even progress.  These are the calmest periods of childhood.</a:t>
            </a:r>
          </a:p>
        </p:txBody>
      </p:sp>
      <p:pic>
        <p:nvPicPr>
          <p:cNvPr id="3077" name="Picture 9" descr="planescolor"/>
          <p:cNvPicPr>
            <a:picLocks noChangeAspect="1" noChangeArrowheads="1"/>
          </p:cNvPicPr>
          <p:nvPr/>
        </p:nvPicPr>
        <p:blipFill>
          <a:blip r:embed="rId3" cstate="print"/>
          <a:srcRect/>
          <a:stretch>
            <a:fillRect/>
          </a:stretch>
        </p:blipFill>
        <p:spPr bwMode="auto">
          <a:xfrm>
            <a:off x="371475" y="608013"/>
            <a:ext cx="8294688" cy="2633662"/>
          </a:xfrm>
          <a:prstGeom prst="rect">
            <a:avLst/>
          </a:prstGeom>
          <a:noFill/>
          <a:ln w="9525">
            <a:noFill/>
            <a:miter lim="800000"/>
            <a:headEnd/>
            <a:tailEnd/>
          </a:ln>
        </p:spPr>
      </p:pic>
      <p:graphicFrame>
        <p:nvGraphicFramePr>
          <p:cNvPr id="187402" name="Object 10"/>
          <p:cNvGraphicFramePr>
            <a:graphicFrameLocks noChangeAspect="1"/>
          </p:cNvGraphicFramePr>
          <p:nvPr/>
        </p:nvGraphicFramePr>
        <p:xfrm>
          <a:off x="344488" y="-23813"/>
          <a:ext cx="347662" cy="630238"/>
        </p:xfrm>
        <a:graphic>
          <a:graphicData uri="http://schemas.openxmlformats.org/presentationml/2006/ole">
            <p:oleObj spid="_x0000_s3074" name="CorelDRAW" r:id="rId4" imgW="909523" imgH="1607831" progId="CorelDRAW.Graphic.11">
              <p:embed/>
            </p:oleObj>
          </a:graphicData>
        </a:graphic>
      </p:graphicFrame>
      <p:sp>
        <p:nvSpPr>
          <p:cNvPr id="187403" name="Line 11"/>
          <p:cNvSpPr>
            <a:spLocks noChangeShapeType="1"/>
          </p:cNvSpPr>
          <p:nvPr/>
        </p:nvSpPr>
        <p:spPr bwMode="auto">
          <a:xfrm flipH="1" flipV="1">
            <a:off x="485775" y="990600"/>
            <a:ext cx="1004888" cy="1955800"/>
          </a:xfrm>
          <a:prstGeom prst="line">
            <a:avLst/>
          </a:prstGeom>
          <a:noFill/>
          <a:ln w="85725">
            <a:solidFill>
              <a:srgbClr val="FF0000"/>
            </a:solidFill>
            <a:round/>
            <a:headEnd/>
            <a:tailEnd/>
          </a:ln>
        </p:spPr>
        <p:txBody>
          <a:bodyPr/>
          <a:lstStyle/>
          <a:p>
            <a:endParaRPr lang="en-US"/>
          </a:p>
        </p:txBody>
      </p:sp>
      <p:sp>
        <p:nvSpPr>
          <p:cNvPr id="187404" name="Line 12"/>
          <p:cNvSpPr>
            <a:spLocks noChangeShapeType="1"/>
          </p:cNvSpPr>
          <p:nvPr/>
        </p:nvSpPr>
        <p:spPr bwMode="auto">
          <a:xfrm flipH="1">
            <a:off x="1479550" y="922338"/>
            <a:ext cx="1003300" cy="2049462"/>
          </a:xfrm>
          <a:prstGeom prst="line">
            <a:avLst/>
          </a:prstGeom>
          <a:noFill/>
          <a:ln w="85725">
            <a:solidFill>
              <a:schemeClr val="bg2"/>
            </a:solidFill>
            <a:round/>
            <a:headEnd/>
            <a:tailEnd/>
          </a:ln>
        </p:spPr>
        <p:txBody>
          <a:bodyPr/>
          <a:lstStyle/>
          <a:p>
            <a:endParaRPr lang="en-US"/>
          </a:p>
        </p:txBody>
      </p:sp>
      <p:sp>
        <p:nvSpPr>
          <p:cNvPr id="187405" name="Line 13"/>
          <p:cNvSpPr>
            <a:spLocks noChangeShapeType="1"/>
          </p:cNvSpPr>
          <p:nvPr/>
        </p:nvSpPr>
        <p:spPr bwMode="auto">
          <a:xfrm flipH="1" flipV="1">
            <a:off x="4483100" y="968375"/>
            <a:ext cx="1004888" cy="1955800"/>
          </a:xfrm>
          <a:prstGeom prst="line">
            <a:avLst/>
          </a:prstGeom>
          <a:noFill/>
          <a:ln w="85725">
            <a:solidFill>
              <a:srgbClr val="FF0000"/>
            </a:solidFill>
            <a:round/>
            <a:headEnd/>
            <a:tailEnd/>
          </a:ln>
        </p:spPr>
        <p:txBody>
          <a:bodyPr/>
          <a:lstStyle/>
          <a:p>
            <a:endParaRPr lang="en-US"/>
          </a:p>
        </p:txBody>
      </p:sp>
      <p:sp>
        <p:nvSpPr>
          <p:cNvPr id="187406" name="Line 14"/>
          <p:cNvSpPr>
            <a:spLocks noChangeShapeType="1"/>
          </p:cNvSpPr>
          <p:nvPr/>
        </p:nvSpPr>
        <p:spPr bwMode="auto">
          <a:xfrm flipH="1">
            <a:off x="5476875" y="942975"/>
            <a:ext cx="946150" cy="2006600"/>
          </a:xfrm>
          <a:prstGeom prst="line">
            <a:avLst/>
          </a:prstGeom>
          <a:noFill/>
          <a:ln w="85725">
            <a:solidFill>
              <a:schemeClr val="bg2"/>
            </a:solidFill>
            <a:round/>
            <a:headEnd/>
            <a:tailEnd/>
          </a:ln>
        </p:spPr>
        <p:txBody>
          <a:bodyPr/>
          <a:lstStyle/>
          <a:p>
            <a:endParaRPr lang="en-US"/>
          </a:p>
        </p:txBody>
      </p:sp>
      <p:sp>
        <p:nvSpPr>
          <p:cNvPr id="187407" name="Line 15"/>
          <p:cNvSpPr>
            <a:spLocks noChangeShapeType="1"/>
          </p:cNvSpPr>
          <p:nvPr/>
        </p:nvSpPr>
        <p:spPr bwMode="auto">
          <a:xfrm flipH="1" flipV="1">
            <a:off x="2466975" y="952500"/>
            <a:ext cx="1004888" cy="1985963"/>
          </a:xfrm>
          <a:prstGeom prst="line">
            <a:avLst/>
          </a:prstGeom>
          <a:noFill/>
          <a:ln w="85725">
            <a:solidFill>
              <a:srgbClr val="FF0000"/>
            </a:solidFill>
            <a:round/>
            <a:headEnd/>
            <a:tailEnd/>
          </a:ln>
        </p:spPr>
        <p:txBody>
          <a:bodyPr/>
          <a:lstStyle/>
          <a:p>
            <a:endParaRPr lang="en-US"/>
          </a:p>
        </p:txBody>
      </p:sp>
      <p:sp>
        <p:nvSpPr>
          <p:cNvPr id="187408" name="Line 16"/>
          <p:cNvSpPr>
            <a:spLocks noChangeShapeType="1"/>
          </p:cNvSpPr>
          <p:nvPr/>
        </p:nvSpPr>
        <p:spPr bwMode="auto">
          <a:xfrm flipH="1">
            <a:off x="3460750" y="957263"/>
            <a:ext cx="946150" cy="2006600"/>
          </a:xfrm>
          <a:prstGeom prst="line">
            <a:avLst/>
          </a:prstGeom>
          <a:noFill/>
          <a:ln w="85725">
            <a:solidFill>
              <a:schemeClr val="bg2"/>
            </a:solidFill>
            <a:round/>
            <a:headEnd/>
            <a:tailEnd/>
          </a:ln>
        </p:spPr>
        <p:txBody>
          <a:bodyPr/>
          <a:lstStyle/>
          <a:p>
            <a:endParaRPr lang="en-US"/>
          </a:p>
        </p:txBody>
      </p:sp>
      <p:sp>
        <p:nvSpPr>
          <p:cNvPr id="187409" name="Line 17"/>
          <p:cNvSpPr>
            <a:spLocks noChangeShapeType="1"/>
          </p:cNvSpPr>
          <p:nvPr/>
        </p:nvSpPr>
        <p:spPr bwMode="auto">
          <a:xfrm flipH="1" flipV="1">
            <a:off x="6445250" y="930275"/>
            <a:ext cx="1019175" cy="2028825"/>
          </a:xfrm>
          <a:prstGeom prst="line">
            <a:avLst/>
          </a:prstGeom>
          <a:noFill/>
          <a:ln w="85725">
            <a:solidFill>
              <a:srgbClr val="FF0000"/>
            </a:solidFill>
            <a:round/>
            <a:headEnd/>
            <a:tailEnd/>
          </a:ln>
        </p:spPr>
        <p:txBody>
          <a:bodyPr/>
          <a:lstStyle/>
          <a:p>
            <a:endParaRPr lang="en-US"/>
          </a:p>
        </p:txBody>
      </p:sp>
      <p:sp>
        <p:nvSpPr>
          <p:cNvPr id="187410" name="Line 18"/>
          <p:cNvSpPr>
            <a:spLocks noChangeShapeType="1"/>
          </p:cNvSpPr>
          <p:nvPr/>
        </p:nvSpPr>
        <p:spPr bwMode="auto">
          <a:xfrm flipH="1">
            <a:off x="7453313" y="977900"/>
            <a:ext cx="1017587" cy="2006600"/>
          </a:xfrm>
          <a:prstGeom prst="line">
            <a:avLst/>
          </a:prstGeom>
          <a:noFill/>
          <a:ln w="85725">
            <a:solidFill>
              <a:schemeClr val="bg2"/>
            </a:solidFill>
            <a:round/>
            <a:headEnd/>
            <a:tailEnd/>
          </a:ln>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7400"/>
                                        </p:tgtEl>
                                        <p:attrNameLst>
                                          <p:attrName>style.visibility</p:attrName>
                                        </p:attrNameLst>
                                      </p:cBhvr>
                                      <p:to>
                                        <p:strVal val="visible"/>
                                      </p:to>
                                    </p:set>
                                    <p:animEffect transition="in" filter="fade">
                                      <p:cBhvr>
                                        <p:cTn id="7" dur="2000"/>
                                        <p:tgtEl>
                                          <p:spTgt spid="187400"/>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87402"/>
                                        </p:tgtEl>
                                        <p:attrNameLst>
                                          <p:attrName>style.visibility</p:attrName>
                                        </p:attrNameLst>
                                      </p:cBhvr>
                                      <p:to>
                                        <p:strVal val="visible"/>
                                      </p:to>
                                    </p:set>
                                    <p:anim calcmode="lin" valueType="num">
                                      <p:cBhvr>
                                        <p:cTn id="11" dur="1000" fill="hold"/>
                                        <p:tgtEl>
                                          <p:spTgt spid="187402"/>
                                        </p:tgtEl>
                                        <p:attrNameLst>
                                          <p:attrName>ppt_w</p:attrName>
                                        </p:attrNameLst>
                                      </p:cBhvr>
                                      <p:tavLst>
                                        <p:tav tm="0">
                                          <p:val>
                                            <p:strVal val="#ppt_w*0.70"/>
                                          </p:val>
                                        </p:tav>
                                        <p:tav tm="100000">
                                          <p:val>
                                            <p:strVal val="#ppt_w"/>
                                          </p:val>
                                        </p:tav>
                                      </p:tavLst>
                                    </p:anim>
                                    <p:anim calcmode="lin" valueType="num">
                                      <p:cBhvr>
                                        <p:cTn id="12" dur="1000" fill="hold"/>
                                        <p:tgtEl>
                                          <p:spTgt spid="187402"/>
                                        </p:tgtEl>
                                        <p:attrNameLst>
                                          <p:attrName>ppt_h</p:attrName>
                                        </p:attrNameLst>
                                      </p:cBhvr>
                                      <p:tavLst>
                                        <p:tav tm="0">
                                          <p:val>
                                            <p:strVal val="#ppt_h"/>
                                          </p:val>
                                        </p:tav>
                                        <p:tav tm="100000">
                                          <p:val>
                                            <p:strVal val="#ppt_h"/>
                                          </p:val>
                                        </p:tav>
                                      </p:tavLst>
                                    </p:anim>
                                    <p:animEffect transition="in" filter="fade">
                                      <p:cBhvr>
                                        <p:cTn id="13" dur="1000"/>
                                        <p:tgtEl>
                                          <p:spTgt spid="18740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87403"/>
                                        </p:tgtEl>
                                        <p:attrNameLst>
                                          <p:attrName>style.visibility</p:attrName>
                                        </p:attrNameLst>
                                      </p:cBhvr>
                                      <p:to>
                                        <p:strVal val="visible"/>
                                      </p:to>
                                    </p:set>
                                    <p:anim calcmode="lin" valueType="num">
                                      <p:cBhvr>
                                        <p:cTn id="16" dur="2000" fill="hold"/>
                                        <p:tgtEl>
                                          <p:spTgt spid="187403"/>
                                        </p:tgtEl>
                                        <p:attrNameLst>
                                          <p:attrName>ppt_w</p:attrName>
                                        </p:attrNameLst>
                                      </p:cBhvr>
                                      <p:tavLst>
                                        <p:tav tm="0">
                                          <p:val>
                                            <p:fltVal val="0"/>
                                          </p:val>
                                        </p:tav>
                                        <p:tav tm="100000">
                                          <p:val>
                                            <p:strVal val="#ppt_w"/>
                                          </p:val>
                                        </p:tav>
                                      </p:tavLst>
                                    </p:anim>
                                    <p:anim calcmode="lin" valueType="num">
                                      <p:cBhvr>
                                        <p:cTn id="17" dur="2000" fill="hold"/>
                                        <p:tgtEl>
                                          <p:spTgt spid="187403"/>
                                        </p:tgtEl>
                                        <p:attrNameLst>
                                          <p:attrName>ppt_h</p:attrName>
                                        </p:attrNameLst>
                                      </p:cBhvr>
                                      <p:tavLst>
                                        <p:tav tm="0">
                                          <p:val>
                                            <p:fltVal val="0"/>
                                          </p:val>
                                        </p:tav>
                                        <p:tav tm="100000">
                                          <p:val>
                                            <p:strVal val="#ppt_h"/>
                                          </p:val>
                                        </p:tav>
                                      </p:tavLst>
                                    </p:anim>
                                    <p:animEffect transition="in" filter="fade">
                                      <p:cBhvr>
                                        <p:cTn id="18" dur="2000"/>
                                        <p:tgtEl>
                                          <p:spTgt spid="187403"/>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187404"/>
                                        </p:tgtEl>
                                        <p:attrNameLst>
                                          <p:attrName>style.visibility</p:attrName>
                                        </p:attrNameLst>
                                      </p:cBhvr>
                                      <p:to>
                                        <p:strVal val="visible"/>
                                      </p:to>
                                    </p:set>
                                    <p:anim calcmode="lin" valueType="num">
                                      <p:cBhvr>
                                        <p:cTn id="21" dur="2000" fill="hold"/>
                                        <p:tgtEl>
                                          <p:spTgt spid="187404"/>
                                        </p:tgtEl>
                                        <p:attrNameLst>
                                          <p:attrName>ppt_w</p:attrName>
                                        </p:attrNameLst>
                                      </p:cBhvr>
                                      <p:tavLst>
                                        <p:tav tm="0">
                                          <p:val>
                                            <p:fltVal val="0"/>
                                          </p:val>
                                        </p:tav>
                                        <p:tav tm="100000">
                                          <p:val>
                                            <p:strVal val="#ppt_w"/>
                                          </p:val>
                                        </p:tav>
                                      </p:tavLst>
                                    </p:anim>
                                    <p:anim calcmode="lin" valueType="num">
                                      <p:cBhvr>
                                        <p:cTn id="22" dur="2000" fill="hold"/>
                                        <p:tgtEl>
                                          <p:spTgt spid="187404"/>
                                        </p:tgtEl>
                                        <p:attrNameLst>
                                          <p:attrName>ppt_h</p:attrName>
                                        </p:attrNameLst>
                                      </p:cBhvr>
                                      <p:tavLst>
                                        <p:tav tm="0">
                                          <p:val>
                                            <p:fltVal val="0"/>
                                          </p:val>
                                        </p:tav>
                                        <p:tav tm="100000">
                                          <p:val>
                                            <p:strVal val="#ppt_h"/>
                                          </p:val>
                                        </p:tav>
                                      </p:tavLst>
                                    </p:anim>
                                    <p:animEffect transition="in" filter="fade">
                                      <p:cBhvr>
                                        <p:cTn id="23" dur="2000"/>
                                        <p:tgtEl>
                                          <p:spTgt spid="187404"/>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87405"/>
                                        </p:tgtEl>
                                        <p:attrNameLst>
                                          <p:attrName>style.visibility</p:attrName>
                                        </p:attrNameLst>
                                      </p:cBhvr>
                                      <p:to>
                                        <p:strVal val="visible"/>
                                      </p:to>
                                    </p:set>
                                    <p:anim calcmode="lin" valueType="num">
                                      <p:cBhvr>
                                        <p:cTn id="26" dur="2000" fill="hold"/>
                                        <p:tgtEl>
                                          <p:spTgt spid="187405"/>
                                        </p:tgtEl>
                                        <p:attrNameLst>
                                          <p:attrName>ppt_w</p:attrName>
                                        </p:attrNameLst>
                                      </p:cBhvr>
                                      <p:tavLst>
                                        <p:tav tm="0">
                                          <p:val>
                                            <p:fltVal val="0"/>
                                          </p:val>
                                        </p:tav>
                                        <p:tav tm="100000">
                                          <p:val>
                                            <p:strVal val="#ppt_w"/>
                                          </p:val>
                                        </p:tav>
                                      </p:tavLst>
                                    </p:anim>
                                    <p:anim calcmode="lin" valueType="num">
                                      <p:cBhvr>
                                        <p:cTn id="27" dur="2000" fill="hold"/>
                                        <p:tgtEl>
                                          <p:spTgt spid="187405"/>
                                        </p:tgtEl>
                                        <p:attrNameLst>
                                          <p:attrName>ppt_h</p:attrName>
                                        </p:attrNameLst>
                                      </p:cBhvr>
                                      <p:tavLst>
                                        <p:tav tm="0">
                                          <p:val>
                                            <p:fltVal val="0"/>
                                          </p:val>
                                        </p:tav>
                                        <p:tav tm="100000">
                                          <p:val>
                                            <p:strVal val="#ppt_h"/>
                                          </p:val>
                                        </p:tav>
                                      </p:tavLst>
                                    </p:anim>
                                    <p:animEffect transition="in" filter="fade">
                                      <p:cBhvr>
                                        <p:cTn id="28" dur="2000"/>
                                        <p:tgtEl>
                                          <p:spTgt spid="18740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87406"/>
                                        </p:tgtEl>
                                        <p:attrNameLst>
                                          <p:attrName>style.visibility</p:attrName>
                                        </p:attrNameLst>
                                      </p:cBhvr>
                                      <p:to>
                                        <p:strVal val="visible"/>
                                      </p:to>
                                    </p:set>
                                    <p:anim calcmode="lin" valueType="num">
                                      <p:cBhvr>
                                        <p:cTn id="31" dur="2000" fill="hold"/>
                                        <p:tgtEl>
                                          <p:spTgt spid="187406"/>
                                        </p:tgtEl>
                                        <p:attrNameLst>
                                          <p:attrName>ppt_w</p:attrName>
                                        </p:attrNameLst>
                                      </p:cBhvr>
                                      <p:tavLst>
                                        <p:tav tm="0">
                                          <p:val>
                                            <p:fltVal val="0"/>
                                          </p:val>
                                        </p:tav>
                                        <p:tav tm="100000">
                                          <p:val>
                                            <p:strVal val="#ppt_w"/>
                                          </p:val>
                                        </p:tav>
                                      </p:tavLst>
                                    </p:anim>
                                    <p:anim calcmode="lin" valueType="num">
                                      <p:cBhvr>
                                        <p:cTn id="32" dur="2000" fill="hold"/>
                                        <p:tgtEl>
                                          <p:spTgt spid="187406"/>
                                        </p:tgtEl>
                                        <p:attrNameLst>
                                          <p:attrName>ppt_h</p:attrName>
                                        </p:attrNameLst>
                                      </p:cBhvr>
                                      <p:tavLst>
                                        <p:tav tm="0">
                                          <p:val>
                                            <p:fltVal val="0"/>
                                          </p:val>
                                        </p:tav>
                                        <p:tav tm="100000">
                                          <p:val>
                                            <p:strVal val="#ppt_h"/>
                                          </p:val>
                                        </p:tav>
                                      </p:tavLst>
                                    </p:anim>
                                    <p:animEffect transition="in" filter="fade">
                                      <p:cBhvr>
                                        <p:cTn id="33" dur="2000"/>
                                        <p:tgtEl>
                                          <p:spTgt spid="187406"/>
                                        </p:tgtEl>
                                      </p:cBhvr>
                                    </p:animEffect>
                                  </p:childTnLst>
                                </p:cTn>
                              </p:par>
                            </p:childTnLst>
                          </p:cTn>
                        </p:par>
                        <p:par>
                          <p:cTn id="34" fill="hold">
                            <p:stCondLst>
                              <p:cond delay="4000"/>
                            </p:stCondLst>
                            <p:childTnLst>
                              <p:par>
                                <p:cTn id="35" presetID="53" presetClass="entr" presetSubtype="0" fill="hold" grpId="0" nodeType="afterEffect">
                                  <p:stCondLst>
                                    <p:cond delay="0"/>
                                  </p:stCondLst>
                                  <p:childTnLst>
                                    <p:set>
                                      <p:cBhvr>
                                        <p:cTn id="36" dur="1" fill="hold">
                                          <p:stCondLst>
                                            <p:cond delay="0"/>
                                          </p:stCondLst>
                                        </p:cTn>
                                        <p:tgtEl>
                                          <p:spTgt spid="187407"/>
                                        </p:tgtEl>
                                        <p:attrNameLst>
                                          <p:attrName>style.visibility</p:attrName>
                                        </p:attrNameLst>
                                      </p:cBhvr>
                                      <p:to>
                                        <p:strVal val="visible"/>
                                      </p:to>
                                    </p:set>
                                    <p:anim calcmode="lin" valueType="num">
                                      <p:cBhvr>
                                        <p:cTn id="37" dur="2000" fill="hold"/>
                                        <p:tgtEl>
                                          <p:spTgt spid="187407"/>
                                        </p:tgtEl>
                                        <p:attrNameLst>
                                          <p:attrName>ppt_w</p:attrName>
                                        </p:attrNameLst>
                                      </p:cBhvr>
                                      <p:tavLst>
                                        <p:tav tm="0">
                                          <p:val>
                                            <p:fltVal val="0"/>
                                          </p:val>
                                        </p:tav>
                                        <p:tav tm="100000">
                                          <p:val>
                                            <p:strVal val="#ppt_w"/>
                                          </p:val>
                                        </p:tav>
                                      </p:tavLst>
                                    </p:anim>
                                    <p:anim calcmode="lin" valueType="num">
                                      <p:cBhvr>
                                        <p:cTn id="38" dur="2000" fill="hold"/>
                                        <p:tgtEl>
                                          <p:spTgt spid="187407"/>
                                        </p:tgtEl>
                                        <p:attrNameLst>
                                          <p:attrName>ppt_h</p:attrName>
                                        </p:attrNameLst>
                                      </p:cBhvr>
                                      <p:tavLst>
                                        <p:tav tm="0">
                                          <p:val>
                                            <p:fltVal val="0"/>
                                          </p:val>
                                        </p:tav>
                                        <p:tav tm="100000">
                                          <p:val>
                                            <p:strVal val="#ppt_h"/>
                                          </p:val>
                                        </p:tav>
                                      </p:tavLst>
                                    </p:anim>
                                    <p:animEffect transition="in" filter="fade">
                                      <p:cBhvr>
                                        <p:cTn id="39" dur="2000"/>
                                        <p:tgtEl>
                                          <p:spTgt spid="18740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87408"/>
                                        </p:tgtEl>
                                        <p:attrNameLst>
                                          <p:attrName>style.visibility</p:attrName>
                                        </p:attrNameLst>
                                      </p:cBhvr>
                                      <p:to>
                                        <p:strVal val="visible"/>
                                      </p:to>
                                    </p:set>
                                    <p:anim calcmode="lin" valueType="num">
                                      <p:cBhvr>
                                        <p:cTn id="42" dur="2000" fill="hold"/>
                                        <p:tgtEl>
                                          <p:spTgt spid="187408"/>
                                        </p:tgtEl>
                                        <p:attrNameLst>
                                          <p:attrName>ppt_w</p:attrName>
                                        </p:attrNameLst>
                                      </p:cBhvr>
                                      <p:tavLst>
                                        <p:tav tm="0">
                                          <p:val>
                                            <p:fltVal val="0"/>
                                          </p:val>
                                        </p:tav>
                                        <p:tav tm="100000">
                                          <p:val>
                                            <p:strVal val="#ppt_w"/>
                                          </p:val>
                                        </p:tav>
                                      </p:tavLst>
                                    </p:anim>
                                    <p:anim calcmode="lin" valueType="num">
                                      <p:cBhvr>
                                        <p:cTn id="43" dur="2000" fill="hold"/>
                                        <p:tgtEl>
                                          <p:spTgt spid="187408"/>
                                        </p:tgtEl>
                                        <p:attrNameLst>
                                          <p:attrName>ppt_h</p:attrName>
                                        </p:attrNameLst>
                                      </p:cBhvr>
                                      <p:tavLst>
                                        <p:tav tm="0">
                                          <p:val>
                                            <p:fltVal val="0"/>
                                          </p:val>
                                        </p:tav>
                                        <p:tav tm="100000">
                                          <p:val>
                                            <p:strVal val="#ppt_h"/>
                                          </p:val>
                                        </p:tav>
                                      </p:tavLst>
                                    </p:anim>
                                    <p:animEffect transition="in" filter="fade">
                                      <p:cBhvr>
                                        <p:cTn id="44" dur="2000"/>
                                        <p:tgtEl>
                                          <p:spTgt spid="187408"/>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87409"/>
                                        </p:tgtEl>
                                        <p:attrNameLst>
                                          <p:attrName>style.visibility</p:attrName>
                                        </p:attrNameLst>
                                      </p:cBhvr>
                                      <p:to>
                                        <p:strVal val="visible"/>
                                      </p:to>
                                    </p:set>
                                    <p:anim calcmode="lin" valueType="num">
                                      <p:cBhvr>
                                        <p:cTn id="47" dur="2000" fill="hold"/>
                                        <p:tgtEl>
                                          <p:spTgt spid="187409"/>
                                        </p:tgtEl>
                                        <p:attrNameLst>
                                          <p:attrName>ppt_w</p:attrName>
                                        </p:attrNameLst>
                                      </p:cBhvr>
                                      <p:tavLst>
                                        <p:tav tm="0">
                                          <p:val>
                                            <p:fltVal val="0"/>
                                          </p:val>
                                        </p:tav>
                                        <p:tav tm="100000">
                                          <p:val>
                                            <p:strVal val="#ppt_w"/>
                                          </p:val>
                                        </p:tav>
                                      </p:tavLst>
                                    </p:anim>
                                    <p:anim calcmode="lin" valueType="num">
                                      <p:cBhvr>
                                        <p:cTn id="48" dur="2000" fill="hold"/>
                                        <p:tgtEl>
                                          <p:spTgt spid="187409"/>
                                        </p:tgtEl>
                                        <p:attrNameLst>
                                          <p:attrName>ppt_h</p:attrName>
                                        </p:attrNameLst>
                                      </p:cBhvr>
                                      <p:tavLst>
                                        <p:tav tm="0">
                                          <p:val>
                                            <p:fltVal val="0"/>
                                          </p:val>
                                        </p:tav>
                                        <p:tav tm="100000">
                                          <p:val>
                                            <p:strVal val="#ppt_h"/>
                                          </p:val>
                                        </p:tav>
                                      </p:tavLst>
                                    </p:anim>
                                    <p:animEffect transition="in" filter="fade">
                                      <p:cBhvr>
                                        <p:cTn id="49" dur="2000"/>
                                        <p:tgtEl>
                                          <p:spTgt spid="187409"/>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87410"/>
                                        </p:tgtEl>
                                        <p:attrNameLst>
                                          <p:attrName>style.visibility</p:attrName>
                                        </p:attrNameLst>
                                      </p:cBhvr>
                                      <p:to>
                                        <p:strVal val="visible"/>
                                      </p:to>
                                    </p:set>
                                    <p:anim calcmode="lin" valueType="num">
                                      <p:cBhvr>
                                        <p:cTn id="52" dur="2000" fill="hold"/>
                                        <p:tgtEl>
                                          <p:spTgt spid="187410"/>
                                        </p:tgtEl>
                                        <p:attrNameLst>
                                          <p:attrName>ppt_w</p:attrName>
                                        </p:attrNameLst>
                                      </p:cBhvr>
                                      <p:tavLst>
                                        <p:tav tm="0">
                                          <p:val>
                                            <p:fltVal val="0"/>
                                          </p:val>
                                        </p:tav>
                                        <p:tav tm="100000">
                                          <p:val>
                                            <p:strVal val="#ppt_w"/>
                                          </p:val>
                                        </p:tav>
                                      </p:tavLst>
                                    </p:anim>
                                    <p:anim calcmode="lin" valueType="num">
                                      <p:cBhvr>
                                        <p:cTn id="53" dur="2000" fill="hold"/>
                                        <p:tgtEl>
                                          <p:spTgt spid="187410"/>
                                        </p:tgtEl>
                                        <p:attrNameLst>
                                          <p:attrName>ppt_h</p:attrName>
                                        </p:attrNameLst>
                                      </p:cBhvr>
                                      <p:tavLst>
                                        <p:tav tm="0">
                                          <p:val>
                                            <p:fltVal val="0"/>
                                          </p:val>
                                        </p:tav>
                                        <p:tav tm="100000">
                                          <p:val>
                                            <p:strVal val="#ppt_h"/>
                                          </p:val>
                                        </p:tav>
                                      </p:tavLst>
                                    </p:anim>
                                    <p:animEffect transition="in" filter="fade">
                                      <p:cBhvr>
                                        <p:cTn id="54" dur="2000"/>
                                        <p:tgtEl>
                                          <p:spTgt spid="18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p:bldP spid="187403" grpId="0" animBg="1"/>
      <p:bldP spid="187404" grpId="0" animBg="1"/>
      <p:bldP spid="187405" grpId="0" animBg="1"/>
      <p:bldP spid="187406" grpId="0" animBg="1"/>
      <p:bldP spid="187407" grpId="0" animBg="1"/>
      <p:bldP spid="187408" grpId="0" animBg="1"/>
      <p:bldP spid="187409" grpId="0" animBg="1"/>
      <p:bldP spid="1874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sp>
        <p:nvSpPr>
          <p:cNvPr id="188421" name="Rectangle 5"/>
          <p:cNvSpPr>
            <a:spLocks noChangeArrowheads="1"/>
          </p:cNvSpPr>
          <p:nvPr/>
        </p:nvSpPr>
        <p:spPr bwMode="auto">
          <a:xfrm>
            <a:off x="561975" y="3702050"/>
            <a:ext cx="7954963" cy="2585323"/>
          </a:xfrm>
          <a:prstGeom prst="rect">
            <a:avLst/>
          </a:prstGeom>
          <a:noFill/>
          <a:ln w="9525">
            <a:noFill/>
            <a:miter lim="800000"/>
            <a:headEnd/>
            <a:tailEnd/>
          </a:ln>
        </p:spPr>
        <p:txBody>
          <a:bodyPr>
            <a:spAutoFit/>
          </a:bodyPr>
          <a:lstStyle/>
          <a:p>
            <a:pPr algn="ctr"/>
            <a:r>
              <a:rPr lang="en-US" b="1" dirty="0">
                <a:solidFill>
                  <a:srgbClr val="000000"/>
                </a:solidFill>
                <a:latin typeface="Tahoma" pitchFamily="34" charset="0"/>
              </a:rPr>
              <a:t>The red lines represent the strengthening of the unique sensitivities of a given plane.</a:t>
            </a:r>
          </a:p>
          <a:p>
            <a:pPr algn="ctr"/>
            <a:endParaRPr lang="en-US" b="1" dirty="0">
              <a:solidFill>
                <a:srgbClr val="000000"/>
              </a:solidFill>
              <a:latin typeface="Tahoma" pitchFamily="34" charset="0"/>
            </a:endParaRPr>
          </a:p>
          <a:p>
            <a:pPr algn="ctr"/>
            <a:r>
              <a:rPr lang="en-US" b="1" dirty="0">
                <a:solidFill>
                  <a:srgbClr val="000000"/>
                </a:solidFill>
                <a:latin typeface="Tahoma" pitchFamily="34" charset="0"/>
              </a:rPr>
              <a:t>The bottom row of numbers shows the ages where the sensitivities are at their strongest.  These are periods of minor transition.</a:t>
            </a:r>
          </a:p>
          <a:p>
            <a:pPr algn="ctr"/>
            <a:endParaRPr lang="en-US" b="1" dirty="0">
              <a:solidFill>
                <a:srgbClr val="000000"/>
              </a:solidFill>
              <a:latin typeface="Tahoma" pitchFamily="34" charset="0"/>
            </a:endParaRPr>
          </a:p>
          <a:p>
            <a:pPr algn="ctr"/>
            <a:r>
              <a:rPr lang="en-US" b="1" dirty="0">
                <a:solidFill>
                  <a:srgbClr val="000000"/>
                </a:solidFill>
                <a:latin typeface="Tahoma" pitchFamily="34" charset="0"/>
              </a:rPr>
              <a:t>The </a:t>
            </a:r>
            <a:r>
              <a:rPr lang="en-US" b="1" dirty="0" smtClean="0">
                <a:solidFill>
                  <a:srgbClr val="000000"/>
                </a:solidFill>
                <a:latin typeface="Tahoma" pitchFamily="34" charset="0"/>
              </a:rPr>
              <a:t>blue </a:t>
            </a:r>
            <a:r>
              <a:rPr lang="en-US" b="1" dirty="0">
                <a:solidFill>
                  <a:srgbClr val="000000"/>
                </a:solidFill>
                <a:latin typeface="Tahoma" pitchFamily="34" charset="0"/>
              </a:rPr>
              <a:t>lines represent the last stage of a plane of development.  The sensitivities of the specific plane begin to weaken and disappear.  </a:t>
            </a:r>
          </a:p>
        </p:txBody>
      </p:sp>
      <p:pic>
        <p:nvPicPr>
          <p:cNvPr id="4101" name="Picture 6" descr="planescolor"/>
          <p:cNvPicPr>
            <a:picLocks noChangeAspect="1" noChangeArrowheads="1"/>
          </p:cNvPicPr>
          <p:nvPr/>
        </p:nvPicPr>
        <p:blipFill>
          <a:blip r:embed="rId3" cstate="print"/>
          <a:srcRect/>
          <a:stretch>
            <a:fillRect/>
          </a:stretch>
        </p:blipFill>
        <p:spPr bwMode="auto">
          <a:xfrm>
            <a:off x="371475" y="608013"/>
            <a:ext cx="8294688" cy="2633662"/>
          </a:xfrm>
          <a:prstGeom prst="rect">
            <a:avLst/>
          </a:prstGeom>
          <a:noFill/>
          <a:ln w="9525">
            <a:noFill/>
            <a:miter lim="800000"/>
            <a:headEnd/>
            <a:tailEnd/>
          </a:ln>
        </p:spPr>
      </p:pic>
      <p:graphicFrame>
        <p:nvGraphicFramePr>
          <p:cNvPr id="188423" name="Object 7"/>
          <p:cNvGraphicFramePr>
            <a:graphicFrameLocks noChangeAspect="1"/>
          </p:cNvGraphicFramePr>
          <p:nvPr/>
        </p:nvGraphicFramePr>
        <p:xfrm>
          <a:off x="344488" y="-23813"/>
          <a:ext cx="347662" cy="630238"/>
        </p:xfrm>
        <a:graphic>
          <a:graphicData uri="http://schemas.openxmlformats.org/presentationml/2006/ole">
            <p:oleObj spid="_x0000_s4098" name="CorelDRAW" r:id="rId4" imgW="909523" imgH="1607831" progId="CorelDRAW.Graphic.11">
              <p:embed/>
            </p:oleObj>
          </a:graphicData>
        </a:graphic>
      </p:graphicFrame>
      <p:sp>
        <p:nvSpPr>
          <p:cNvPr id="188424" name="Line 8"/>
          <p:cNvSpPr>
            <a:spLocks noChangeShapeType="1"/>
          </p:cNvSpPr>
          <p:nvPr/>
        </p:nvSpPr>
        <p:spPr bwMode="auto">
          <a:xfrm flipH="1" flipV="1">
            <a:off x="485775" y="990600"/>
            <a:ext cx="1004888" cy="1955800"/>
          </a:xfrm>
          <a:prstGeom prst="line">
            <a:avLst/>
          </a:prstGeom>
          <a:noFill/>
          <a:ln w="85725">
            <a:solidFill>
              <a:srgbClr val="FF0000"/>
            </a:solidFill>
            <a:round/>
            <a:headEnd/>
            <a:tailEnd/>
          </a:ln>
        </p:spPr>
        <p:txBody>
          <a:bodyPr/>
          <a:lstStyle/>
          <a:p>
            <a:endParaRPr lang="en-US"/>
          </a:p>
        </p:txBody>
      </p:sp>
      <p:sp>
        <p:nvSpPr>
          <p:cNvPr id="188425" name="Line 9"/>
          <p:cNvSpPr>
            <a:spLocks noChangeShapeType="1"/>
          </p:cNvSpPr>
          <p:nvPr/>
        </p:nvSpPr>
        <p:spPr bwMode="auto">
          <a:xfrm flipH="1">
            <a:off x="1479550" y="965200"/>
            <a:ext cx="946150" cy="2006600"/>
          </a:xfrm>
          <a:prstGeom prst="line">
            <a:avLst/>
          </a:prstGeom>
          <a:noFill/>
          <a:ln w="85725">
            <a:solidFill>
              <a:schemeClr val="bg2"/>
            </a:solidFill>
            <a:round/>
            <a:headEnd/>
            <a:tailEnd/>
          </a:ln>
        </p:spPr>
        <p:txBody>
          <a:bodyPr/>
          <a:lstStyle/>
          <a:p>
            <a:endParaRPr lang="en-US"/>
          </a:p>
        </p:txBody>
      </p:sp>
      <p:sp>
        <p:nvSpPr>
          <p:cNvPr id="188426" name="Line 10"/>
          <p:cNvSpPr>
            <a:spLocks noChangeShapeType="1"/>
          </p:cNvSpPr>
          <p:nvPr/>
        </p:nvSpPr>
        <p:spPr bwMode="auto">
          <a:xfrm flipH="1" flipV="1">
            <a:off x="4483100" y="968375"/>
            <a:ext cx="1004888" cy="1955800"/>
          </a:xfrm>
          <a:prstGeom prst="line">
            <a:avLst/>
          </a:prstGeom>
          <a:noFill/>
          <a:ln w="85725">
            <a:solidFill>
              <a:srgbClr val="FF0000"/>
            </a:solidFill>
            <a:round/>
            <a:headEnd/>
            <a:tailEnd/>
          </a:ln>
        </p:spPr>
        <p:txBody>
          <a:bodyPr/>
          <a:lstStyle/>
          <a:p>
            <a:endParaRPr lang="en-US"/>
          </a:p>
        </p:txBody>
      </p:sp>
      <p:sp>
        <p:nvSpPr>
          <p:cNvPr id="188427" name="Line 11"/>
          <p:cNvSpPr>
            <a:spLocks noChangeShapeType="1"/>
          </p:cNvSpPr>
          <p:nvPr/>
        </p:nvSpPr>
        <p:spPr bwMode="auto">
          <a:xfrm flipH="1">
            <a:off x="5476875" y="942975"/>
            <a:ext cx="946150" cy="2006600"/>
          </a:xfrm>
          <a:prstGeom prst="line">
            <a:avLst/>
          </a:prstGeom>
          <a:noFill/>
          <a:ln w="85725">
            <a:solidFill>
              <a:schemeClr val="bg2"/>
            </a:solidFill>
            <a:round/>
            <a:headEnd/>
            <a:tailEnd/>
          </a:ln>
        </p:spPr>
        <p:txBody>
          <a:bodyPr/>
          <a:lstStyle/>
          <a:p>
            <a:endParaRPr lang="en-US"/>
          </a:p>
        </p:txBody>
      </p:sp>
      <p:sp>
        <p:nvSpPr>
          <p:cNvPr id="188428" name="Line 12"/>
          <p:cNvSpPr>
            <a:spLocks noChangeShapeType="1"/>
          </p:cNvSpPr>
          <p:nvPr/>
        </p:nvSpPr>
        <p:spPr bwMode="auto">
          <a:xfrm flipH="1" flipV="1">
            <a:off x="2466975" y="954088"/>
            <a:ext cx="1004888" cy="1984375"/>
          </a:xfrm>
          <a:prstGeom prst="line">
            <a:avLst/>
          </a:prstGeom>
          <a:noFill/>
          <a:ln w="85725">
            <a:solidFill>
              <a:srgbClr val="FF0000"/>
            </a:solidFill>
            <a:round/>
            <a:headEnd/>
            <a:tailEnd/>
          </a:ln>
        </p:spPr>
        <p:txBody>
          <a:bodyPr/>
          <a:lstStyle/>
          <a:p>
            <a:endParaRPr lang="en-US"/>
          </a:p>
        </p:txBody>
      </p:sp>
      <p:sp>
        <p:nvSpPr>
          <p:cNvPr id="188429" name="Line 13"/>
          <p:cNvSpPr>
            <a:spLocks noChangeShapeType="1"/>
          </p:cNvSpPr>
          <p:nvPr/>
        </p:nvSpPr>
        <p:spPr bwMode="auto">
          <a:xfrm flipH="1">
            <a:off x="3460750" y="957263"/>
            <a:ext cx="946150" cy="2006600"/>
          </a:xfrm>
          <a:prstGeom prst="line">
            <a:avLst/>
          </a:prstGeom>
          <a:noFill/>
          <a:ln w="85725">
            <a:solidFill>
              <a:schemeClr val="bg2"/>
            </a:solidFill>
            <a:round/>
            <a:headEnd/>
            <a:tailEnd/>
          </a:ln>
        </p:spPr>
        <p:txBody>
          <a:bodyPr/>
          <a:lstStyle/>
          <a:p>
            <a:endParaRPr lang="en-US"/>
          </a:p>
        </p:txBody>
      </p:sp>
      <p:sp>
        <p:nvSpPr>
          <p:cNvPr id="188430" name="Line 14"/>
          <p:cNvSpPr>
            <a:spLocks noChangeShapeType="1"/>
          </p:cNvSpPr>
          <p:nvPr/>
        </p:nvSpPr>
        <p:spPr bwMode="auto">
          <a:xfrm flipH="1" flipV="1">
            <a:off x="6445250" y="944563"/>
            <a:ext cx="1019175" cy="2014537"/>
          </a:xfrm>
          <a:prstGeom prst="line">
            <a:avLst/>
          </a:prstGeom>
          <a:noFill/>
          <a:ln w="85725">
            <a:solidFill>
              <a:srgbClr val="FF0000"/>
            </a:solidFill>
            <a:round/>
            <a:headEnd/>
            <a:tailEnd/>
          </a:ln>
        </p:spPr>
        <p:txBody>
          <a:bodyPr/>
          <a:lstStyle/>
          <a:p>
            <a:endParaRPr lang="en-US"/>
          </a:p>
        </p:txBody>
      </p:sp>
      <p:sp>
        <p:nvSpPr>
          <p:cNvPr id="188431" name="Line 15"/>
          <p:cNvSpPr>
            <a:spLocks noChangeShapeType="1"/>
          </p:cNvSpPr>
          <p:nvPr/>
        </p:nvSpPr>
        <p:spPr bwMode="auto">
          <a:xfrm flipH="1">
            <a:off x="7453313" y="992188"/>
            <a:ext cx="1003300" cy="1992312"/>
          </a:xfrm>
          <a:prstGeom prst="line">
            <a:avLst/>
          </a:prstGeom>
          <a:noFill/>
          <a:ln w="85725">
            <a:solidFill>
              <a:schemeClr val="bg2"/>
            </a:solidFill>
            <a:round/>
            <a:headEnd/>
            <a:tailEnd/>
          </a:ln>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8421"/>
                                        </p:tgtEl>
                                        <p:attrNameLst>
                                          <p:attrName>style.visibility</p:attrName>
                                        </p:attrNameLst>
                                      </p:cBhvr>
                                      <p:to>
                                        <p:strVal val="visible"/>
                                      </p:to>
                                    </p:set>
                                    <p:animEffect transition="in" filter="fade">
                                      <p:cBhvr>
                                        <p:cTn id="7" dur="2000"/>
                                        <p:tgtEl>
                                          <p:spTgt spid="188421"/>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88423"/>
                                        </p:tgtEl>
                                        <p:attrNameLst>
                                          <p:attrName>style.visibility</p:attrName>
                                        </p:attrNameLst>
                                      </p:cBhvr>
                                      <p:to>
                                        <p:strVal val="visible"/>
                                      </p:to>
                                    </p:set>
                                    <p:anim calcmode="lin" valueType="num">
                                      <p:cBhvr>
                                        <p:cTn id="11" dur="1000" fill="hold"/>
                                        <p:tgtEl>
                                          <p:spTgt spid="188423"/>
                                        </p:tgtEl>
                                        <p:attrNameLst>
                                          <p:attrName>ppt_w</p:attrName>
                                        </p:attrNameLst>
                                      </p:cBhvr>
                                      <p:tavLst>
                                        <p:tav tm="0">
                                          <p:val>
                                            <p:strVal val="#ppt_w*0.70"/>
                                          </p:val>
                                        </p:tav>
                                        <p:tav tm="100000">
                                          <p:val>
                                            <p:strVal val="#ppt_w"/>
                                          </p:val>
                                        </p:tav>
                                      </p:tavLst>
                                    </p:anim>
                                    <p:anim calcmode="lin" valueType="num">
                                      <p:cBhvr>
                                        <p:cTn id="12" dur="1000" fill="hold"/>
                                        <p:tgtEl>
                                          <p:spTgt spid="188423"/>
                                        </p:tgtEl>
                                        <p:attrNameLst>
                                          <p:attrName>ppt_h</p:attrName>
                                        </p:attrNameLst>
                                      </p:cBhvr>
                                      <p:tavLst>
                                        <p:tav tm="0">
                                          <p:val>
                                            <p:strVal val="#ppt_h"/>
                                          </p:val>
                                        </p:tav>
                                        <p:tav tm="100000">
                                          <p:val>
                                            <p:strVal val="#ppt_h"/>
                                          </p:val>
                                        </p:tav>
                                      </p:tavLst>
                                    </p:anim>
                                    <p:animEffect transition="in" filter="fade">
                                      <p:cBhvr>
                                        <p:cTn id="13" dur="1000"/>
                                        <p:tgtEl>
                                          <p:spTgt spid="18842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88424"/>
                                        </p:tgtEl>
                                        <p:attrNameLst>
                                          <p:attrName>style.visibility</p:attrName>
                                        </p:attrNameLst>
                                      </p:cBhvr>
                                      <p:to>
                                        <p:strVal val="visible"/>
                                      </p:to>
                                    </p:set>
                                    <p:anim calcmode="lin" valueType="num">
                                      <p:cBhvr>
                                        <p:cTn id="16" dur="2000" fill="hold"/>
                                        <p:tgtEl>
                                          <p:spTgt spid="188424"/>
                                        </p:tgtEl>
                                        <p:attrNameLst>
                                          <p:attrName>ppt_w</p:attrName>
                                        </p:attrNameLst>
                                      </p:cBhvr>
                                      <p:tavLst>
                                        <p:tav tm="0">
                                          <p:val>
                                            <p:fltVal val="0"/>
                                          </p:val>
                                        </p:tav>
                                        <p:tav tm="100000">
                                          <p:val>
                                            <p:strVal val="#ppt_w"/>
                                          </p:val>
                                        </p:tav>
                                      </p:tavLst>
                                    </p:anim>
                                    <p:anim calcmode="lin" valueType="num">
                                      <p:cBhvr>
                                        <p:cTn id="17" dur="2000" fill="hold"/>
                                        <p:tgtEl>
                                          <p:spTgt spid="188424"/>
                                        </p:tgtEl>
                                        <p:attrNameLst>
                                          <p:attrName>ppt_h</p:attrName>
                                        </p:attrNameLst>
                                      </p:cBhvr>
                                      <p:tavLst>
                                        <p:tav tm="0">
                                          <p:val>
                                            <p:fltVal val="0"/>
                                          </p:val>
                                        </p:tav>
                                        <p:tav tm="100000">
                                          <p:val>
                                            <p:strVal val="#ppt_h"/>
                                          </p:val>
                                        </p:tav>
                                      </p:tavLst>
                                    </p:anim>
                                    <p:animEffect transition="in" filter="fade">
                                      <p:cBhvr>
                                        <p:cTn id="18" dur="2000"/>
                                        <p:tgtEl>
                                          <p:spTgt spid="188424"/>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188426"/>
                                        </p:tgtEl>
                                        <p:attrNameLst>
                                          <p:attrName>style.visibility</p:attrName>
                                        </p:attrNameLst>
                                      </p:cBhvr>
                                      <p:to>
                                        <p:strVal val="visible"/>
                                      </p:to>
                                    </p:set>
                                    <p:anim calcmode="lin" valueType="num">
                                      <p:cBhvr>
                                        <p:cTn id="21" dur="2000" fill="hold"/>
                                        <p:tgtEl>
                                          <p:spTgt spid="188426"/>
                                        </p:tgtEl>
                                        <p:attrNameLst>
                                          <p:attrName>ppt_w</p:attrName>
                                        </p:attrNameLst>
                                      </p:cBhvr>
                                      <p:tavLst>
                                        <p:tav tm="0">
                                          <p:val>
                                            <p:fltVal val="0"/>
                                          </p:val>
                                        </p:tav>
                                        <p:tav tm="100000">
                                          <p:val>
                                            <p:strVal val="#ppt_w"/>
                                          </p:val>
                                        </p:tav>
                                      </p:tavLst>
                                    </p:anim>
                                    <p:anim calcmode="lin" valueType="num">
                                      <p:cBhvr>
                                        <p:cTn id="22" dur="2000" fill="hold"/>
                                        <p:tgtEl>
                                          <p:spTgt spid="188426"/>
                                        </p:tgtEl>
                                        <p:attrNameLst>
                                          <p:attrName>ppt_h</p:attrName>
                                        </p:attrNameLst>
                                      </p:cBhvr>
                                      <p:tavLst>
                                        <p:tav tm="0">
                                          <p:val>
                                            <p:fltVal val="0"/>
                                          </p:val>
                                        </p:tav>
                                        <p:tav tm="100000">
                                          <p:val>
                                            <p:strVal val="#ppt_h"/>
                                          </p:val>
                                        </p:tav>
                                      </p:tavLst>
                                    </p:anim>
                                    <p:animEffect transition="in" filter="fade">
                                      <p:cBhvr>
                                        <p:cTn id="23" dur="2000"/>
                                        <p:tgtEl>
                                          <p:spTgt spid="188426"/>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88428"/>
                                        </p:tgtEl>
                                        <p:attrNameLst>
                                          <p:attrName>style.visibility</p:attrName>
                                        </p:attrNameLst>
                                      </p:cBhvr>
                                      <p:to>
                                        <p:strVal val="visible"/>
                                      </p:to>
                                    </p:set>
                                    <p:anim calcmode="lin" valueType="num">
                                      <p:cBhvr>
                                        <p:cTn id="26" dur="2000" fill="hold"/>
                                        <p:tgtEl>
                                          <p:spTgt spid="188428"/>
                                        </p:tgtEl>
                                        <p:attrNameLst>
                                          <p:attrName>ppt_w</p:attrName>
                                        </p:attrNameLst>
                                      </p:cBhvr>
                                      <p:tavLst>
                                        <p:tav tm="0">
                                          <p:val>
                                            <p:fltVal val="0"/>
                                          </p:val>
                                        </p:tav>
                                        <p:tav tm="100000">
                                          <p:val>
                                            <p:strVal val="#ppt_w"/>
                                          </p:val>
                                        </p:tav>
                                      </p:tavLst>
                                    </p:anim>
                                    <p:anim calcmode="lin" valueType="num">
                                      <p:cBhvr>
                                        <p:cTn id="27" dur="2000" fill="hold"/>
                                        <p:tgtEl>
                                          <p:spTgt spid="188428"/>
                                        </p:tgtEl>
                                        <p:attrNameLst>
                                          <p:attrName>ppt_h</p:attrName>
                                        </p:attrNameLst>
                                      </p:cBhvr>
                                      <p:tavLst>
                                        <p:tav tm="0">
                                          <p:val>
                                            <p:fltVal val="0"/>
                                          </p:val>
                                        </p:tav>
                                        <p:tav tm="100000">
                                          <p:val>
                                            <p:strVal val="#ppt_h"/>
                                          </p:val>
                                        </p:tav>
                                      </p:tavLst>
                                    </p:anim>
                                    <p:animEffect transition="in" filter="fade">
                                      <p:cBhvr>
                                        <p:cTn id="28" dur="2000"/>
                                        <p:tgtEl>
                                          <p:spTgt spid="188428"/>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88430"/>
                                        </p:tgtEl>
                                        <p:attrNameLst>
                                          <p:attrName>style.visibility</p:attrName>
                                        </p:attrNameLst>
                                      </p:cBhvr>
                                      <p:to>
                                        <p:strVal val="visible"/>
                                      </p:to>
                                    </p:set>
                                    <p:anim calcmode="lin" valueType="num">
                                      <p:cBhvr>
                                        <p:cTn id="31" dur="2000" fill="hold"/>
                                        <p:tgtEl>
                                          <p:spTgt spid="188430"/>
                                        </p:tgtEl>
                                        <p:attrNameLst>
                                          <p:attrName>ppt_w</p:attrName>
                                        </p:attrNameLst>
                                      </p:cBhvr>
                                      <p:tavLst>
                                        <p:tav tm="0">
                                          <p:val>
                                            <p:fltVal val="0"/>
                                          </p:val>
                                        </p:tav>
                                        <p:tav tm="100000">
                                          <p:val>
                                            <p:strVal val="#ppt_w"/>
                                          </p:val>
                                        </p:tav>
                                      </p:tavLst>
                                    </p:anim>
                                    <p:anim calcmode="lin" valueType="num">
                                      <p:cBhvr>
                                        <p:cTn id="32" dur="2000" fill="hold"/>
                                        <p:tgtEl>
                                          <p:spTgt spid="188430"/>
                                        </p:tgtEl>
                                        <p:attrNameLst>
                                          <p:attrName>ppt_h</p:attrName>
                                        </p:attrNameLst>
                                      </p:cBhvr>
                                      <p:tavLst>
                                        <p:tav tm="0">
                                          <p:val>
                                            <p:fltVal val="0"/>
                                          </p:val>
                                        </p:tav>
                                        <p:tav tm="100000">
                                          <p:val>
                                            <p:strVal val="#ppt_h"/>
                                          </p:val>
                                        </p:tav>
                                      </p:tavLst>
                                    </p:anim>
                                    <p:animEffect transition="in" filter="fade">
                                      <p:cBhvr>
                                        <p:cTn id="33" dur="2000"/>
                                        <p:tgtEl>
                                          <p:spTgt spid="188430"/>
                                        </p:tgtEl>
                                      </p:cBhvr>
                                    </p:animEffect>
                                  </p:childTnLst>
                                </p:cTn>
                              </p:par>
                            </p:childTnLst>
                          </p:cTn>
                        </p:par>
                        <p:par>
                          <p:cTn id="34" fill="hold">
                            <p:stCondLst>
                              <p:cond delay="4000"/>
                            </p:stCondLst>
                            <p:childTnLst>
                              <p:par>
                                <p:cTn id="35" presetID="53" presetClass="entr" presetSubtype="0" fill="hold" grpId="0" nodeType="afterEffect">
                                  <p:stCondLst>
                                    <p:cond delay="0"/>
                                  </p:stCondLst>
                                  <p:childTnLst>
                                    <p:set>
                                      <p:cBhvr>
                                        <p:cTn id="36" dur="1" fill="hold">
                                          <p:stCondLst>
                                            <p:cond delay="0"/>
                                          </p:stCondLst>
                                        </p:cTn>
                                        <p:tgtEl>
                                          <p:spTgt spid="188425"/>
                                        </p:tgtEl>
                                        <p:attrNameLst>
                                          <p:attrName>style.visibility</p:attrName>
                                        </p:attrNameLst>
                                      </p:cBhvr>
                                      <p:to>
                                        <p:strVal val="visible"/>
                                      </p:to>
                                    </p:set>
                                    <p:anim calcmode="lin" valueType="num">
                                      <p:cBhvr>
                                        <p:cTn id="37" dur="2000" fill="hold"/>
                                        <p:tgtEl>
                                          <p:spTgt spid="188425"/>
                                        </p:tgtEl>
                                        <p:attrNameLst>
                                          <p:attrName>ppt_w</p:attrName>
                                        </p:attrNameLst>
                                      </p:cBhvr>
                                      <p:tavLst>
                                        <p:tav tm="0">
                                          <p:val>
                                            <p:fltVal val="0"/>
                                          </p:val>
                                        </p:tav>
                                        <p:tav tm="100000">
                                          <p:val>
                                            <p:strVal val="#ppt_w"/>
                                          </p:val>
                                        </p:tav>
                                      </p:tavLst>
                                    </p:anim>
                                    <p:anim calcmode="lin" valueType="num">
                                      <p:cBhvr>
                                        <p:cTn id="38" dur="2000" fill="hold"/>
                                        <p:tgtEl>
                                          <p:spTgt spid="188425"/>
                                        </p:tgtEl>
                                        <p:attrNameLst>
                                          <p:attrName>ppt_h</p:attrName>
                                        </p:attrNameLst>
                                      </p:cBhvr>
                                      <p:tavLst>
                                        <p:tav tm="0">
                                          <p:val>
                                            <p:fltVal val="0"/>
                                          </p:val>
                                        </p:tav>
                                        <p:tav tm="100000">
                                          <p:val>
                                            <p:strVal val="#ppt_h"/>
                                          </p:val>
                                        </p:tav>
                                      </p:tavLst>
                                    </p:anim>
                                    <p:animEffect transition="in" filter="fade">
                                      <p:cBhvr>
                                        <p:cTn id="39" dur="2000"/>
                                        <p:tgtEl>
                                          <p:spTgt spid="18842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88427"/>
                                        </p:tgtEl>
                                        <p:attrNameLst>
                                          <p:attrName>style.visibility</p:attrName>
                                        </p:attrNameLst>
                                      </p:cBhvr>
                                      <p:to>
                                        <p:strVal val="visible"/>
                                      </p:to>
                                    </p:set>
                                    <p:anim calcmode="lin" valueType="num">
                                      <p:cBhvr>
                                        <p:cTn id="42" dur="2000" fill="hold"/>
                                        <p:tgtEl>
                                          <p:spTgt spid="188427"/>
                                        </p:tgtEl>
                                        <p:attrNameLst>
                                          <p:attrName>ppt_w</p:attrName>
                                        </p:attrNameLst>
                                      </p:cBhvr>
                                      <p:tavLst>
                                        <p:tav tm="0">
                                          <p:val>
                                            <p:fltVal val="0"/>
                                          </p:val>
                                        </p:tav>
                                        <p:tav tm="100000">
                                          <p:val>
                                            <p:strVal val="#ppt_w"/>
                                          </p:val>
                                        </p:tav>
                                      </p:tavLst>
                                    </p:anim>
                                    <p:anim calcmode="lin" valueType="num">
                                      <p:cBhvr>
                                        <p:cTn id="43" dur="2000" fill="hold"/>
                                        <p:tgtEl>
                                          <p:spTgt spid="188427"/>
                                        </p:tgtEl>
                                        <p:attrNameLst>
                                          <p:attrName>ppt_h</p:attrName>
                                        </p:attrNameLst>
                                      </p:cBhvr>
                                      <p:tavLst>
                                        <p:tav tm="0">
                                          <p:val>
                                            <p:fltVal val="0"/>
                                          </p:val>
                                        </p:tav>
                                        <p:tav tm="100000">
                                          <p:val>
                                            <p:strVal val="#ppt_h"/>
                                          </p:val>
                                        </p:tav>
                                      </p:tavLst>
                                    </p:anim>
                                    <p:animEffect transition="in" filter="fade">
                                      <p:cBhvr>
                                        <p:cTn id="44" dur="2000"/>
                                        <p:tgtEl>
                                          <p:spTgt spid="188427"/>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88429"/>
                                        </p:tgtEl>
                                        <p:attrNameLst>
                                          <p:attrName>style.visibility</p:attrName>
                                        </p:attrNameLst>
                                      </p:cBhvr>
                                      <p:to>
                                        <p:strVal val="visible"/>
                                      </p:to>
                                    </p:set>
                                    <p:anim calcmode="lin" valueType="num">
                                      <p:cBhvr>
                                        <p:cTn id="47" dur="2000" fill="hold"/>
                                        <p:tgtEl>
                                          <p:spTgt spid="188429"/>
                                        </p:tgtEl>
                                        <p:attrNameLst>
                                          <p:attrName>ppt_w</p:attrName>
                                        </p:attrNameLst>
                                      </p:cBhvr>
                                      <p:tavLst>
                                        <p:tav tm="0">
                                          <p:val>
                                            <p:fltVal val="0"/>
                                          </p:val>
                                        </p:tav>
                                        <p:tav tm="100000">
                                          <p:val>
                                            <p:strVal val="#ppt_w"/>
                                          </p:val>
                                        </p:tav>
                                      </p:tavLst>
                                    </p:anim>
                                    <p:anim calcmode="lin" valueType="num">
                                      <p:cBhvr>
                                        <p:cTn id="48" dur="2000" fill="hold"/>
                                        <p:tgtEl>
                                          <p:spTgt spid="188429"/>
                                        </p:tgtEl>
                                        <p:attrNameLst>
                                          <p:attrName>ppt_h</p:attrName>
                                        </p:attrNameLst>
                                      </p:cBhvr>
                                      <p:tavLst>
                                        <p:tav tm="0">
                                          <p:val>
                                            <p:fltVal val="0"/>
                                          </p:val>
                                        </p:tav>
                                        <p:tav tm="100000">
                                          <p:val>
                                            <p:strVal val="#ppt_h"/>
                                          </p:val>
                                        </p:tav>
                                      </p:tavLst>
                                    </p:anim>
                                    <p:animEffect transition="in" filter="fade">
                                      <p:cBhvr>
                                        <p:cTn id="49" dur="2000"/>
                                        <p:tgtEl>
                                          <p:spTgt spid="188429"/>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88431"/>
                                        </p:tgtEl>
                                        <p:attrNameLst>
                                          <p:attrName>style.visibility</p:attrName>
                                        </p:attrNameLst>
                                      </p:cBhvr>
                                      <p:to>
                                        <p:strVal val="visible"/>
                                      </p:to>
                                    </p:set>
                                    <p:anim calcmode="lin" valueType="num">
                                      <p:cBhvr>
                                        <p:cTn id="52" dur="2000" fill="hold"/>
                                        <p:tgtEl>
                                          <p:spTgt spid="188431"/>
                                        </p:tgtEl>
                                        <p:attrNameLst>
                                          <p:attrName>ppt_w</p:attrName>
                                        </p:attrNameLst>
                                      </p:cBhvr>
                                      <p:tavLst>
                                        <p:tav tm="0">
                                          <p:val>
                                            <p:fltVal val="0"/>
                                          </p:val>
                                        </p:tav>
                                        <p:tav tm="100000">
                                          <p:val>
                                            <p:strVal val="#ppt_w"/>
                                          </p:val>
                                        </p:tav>
                                      </p:tavLst>
                                    </p:anim>
                                    <p:anim calcmode="lin" valueType="num">
                                      <p:cBhvr>
                                        <p:cTn id="53" dur="2000" fill="hold"/>
                                        <p:tgtEl>
                                          <p:spTgt spid="188431"/>
                                        </p:tgtEl>
                                        <p:attrNameLst>
                                          <p:attrName>ppt_h</p:attrName>
                                        </p:attrNameLst>
                                      </p:cBhvr>
                                      <p:tavLst>
                                        <p:tav tm="0">
                                          <p:val>
                                            <p:fltVal val="0"/>
                                          </p:val>
                                        </p:tav>
                                        <p:tav tm="100000">
                                          <p:val>
                                            <p:strVal val="#ppt_h"/>
                                          </p:val>
                                        </p:tav>
                                      </p:tavLst>
                                    </p:anim>
                                    <p:animEffect transition="in" filter="fade">
                                      <p:cBhvr>
                                        <p:cTn id="54" dur="2000"/>
                                        <p:tgtEl>
                                          <p:spTgt spid="188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p:bldP spid="188424" grpId="0" animBg="1"/>
      <p:bldP spid="188425" grpId="0" animBg="1"/>
      <p:bldP spid="188426" grpId="0" animBg="1"/>
      <p:bldP spid="188427" grpId="0" animBg="1"/>
      <p:bldP spid="188428" grpId="0" animBg="1"/>
      <p:bldP spid="188429" grpId="0" animBg="1"/>
      <p:bldP spid="188430" grpId="0" animBg="1"/>
      <p:bldP spid="1884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sp>
        <p:nvSpPr>
          <p:cNvPr id="189445" name="Rectangle 5"/>
          <p:cNvSpPr>
            <a:spLocks noChangeArrowheads="1"/>
          </p:cNvSpPr>
          <p:nvPr/>
        </p:nvSpPr>
        <p:spPr bwMode="auto">
          <a:xfrm>
            <a:off x="561975" y="3702050"/>
            <a:ext cx="7954963" cy="2014538"/>
          </a:xfrm>
          <a:prstGeom prst="rect">
            <a:avLst/>
          </a:prstGeom>
          <a:noFill/>
          <a:ln w="9525">
            <a:noFill/>
            <a:miter lim="800000"/>
            <a:headEnd/>
            <a:tailEnd/>
          </a:ln>
        </p:spPr>
        <p:txBody>
          <a:bodyPr>
            <a:spAutoFit/>
          </a:bodyPr>
          <a:lstStyle/>
          <a:p>
            <a:pPr algn="ctr"/>
            <a:r>
              <a:rPr lang="en-US" b="1">
                <a:solidFill>
                  <a:srgbClr val="000000"/>
                </a:solidFill>
                <a:latin typeface="Tahoma" pitchFamily="34" charset="0"/>
              </a:rPr>
              <a:t>Sensitive periods offer special, once in a lifetime opportunities for development.  They are unconscious directives that impel children to learn and develop in new ways.</a:t>
            </a:r>
          </a:p>
          <a:p>
            <a:pPr algn="ctr"/>
            <a:endParaRPr lang="en-US" b="1">
              <a:solidFill>
                <a:srgbClr val="000000"/>
              </a:solidFill>
              <a:latin typeface="Tahoma" pitchFamily="34" charset="0"/>
            </a:endParaRPr>
          </a:p>
          <a:p>
            <a:pPr algn="ctr"/>
            <a:r>
              <a:rPr lang="en-US" b="1">
                <a:solidFill>
                  <a:srgbClr val="000000"/>
                </a:solidFill>
                <a:latin typeface="Tahoma" pitchFamily="34" charset="0"/>
              </a:rPr>
              <a:t>Each plane builds on the foundation developed in the previous plane.  Successful development in one plane leads to successful development in the ones that follow.</a:t>
            </a:r>
          </a:p>
        </p:txBody>
      </p:sp>
      <p:pic>
        <p:nvPicPr>
          <p:cNvPr id="5125" name="Picture 6" descr="planescolor"/>
          <p:cNvPicPr>
            <a:picLocks noChangeAspect="1" noChangeArrowheads="1"/>
          </p:cNvPicPr>
          <p:nvPr/>
        </p:nvPicPr>
        <p:blipFill>
          <a:blip r:embed="rId3" cstate="print"/>
          <a:srcRect/>
          <a:stretch>
            <a:fillRect/>
          </a:stretch>
        </p:blipFill>
        <p:spPr bwMode="auto">
          <a:xfrm>
            <a:off x="371475" y="608013"/>
            <a:ext cx="8294688" cy="2633662"/>
          </a:xfrm>
          <a:prstGeom prst="rect">
            <a:avLst/>
          </a:prstGeom>
          <a:noFill/>
          <a:ln w="9525">
            <a:noFill/>
            <a:miter lim="800000"/>
            <a:headEnd/>
            <a:tailEnd/>
          </a:ln>
        </p:spPr>
      </p:pic>
      <p:graphicFrame>
        <p:nvGraphicFramePr>
          <p:cNvPr id="189447" name="Object 7"/>
          <p:cNvGraphicFramePr>
            <a:graphicFrameLocks noChangeAspect="1"/>
          </p:cNvGraphicFramePr>
          <p:nvPr/>
        </p:nvGraphicFramePr>
        <p:xfrm>
          <a:off x="344488" y="-23813"/>
          <a:ext cx="347662" cy="630238"/>
        </p:xfrm>
        <a:graphic>
          <a:graphicData uri="http://schemas.openxmlformats.org/presentationml/2006/ole">
            <p:oleObj spid="_x0000_s5122" name="CorelDRAW" r:id="rId4" imgW="909523" imgH="1607831" progId="CorelDRAW.Graphic.11">
              <p:embed/>
            </p:oleObj>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fade">
                                      <p:cBhvr>
                                        <p:cTn id="7" dur="2000"/>
                                        <p:tgtEl>
                                          <p:spTgt spid="189445"/>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89447"/>
                                        </p:tgtEl>
                                        <p:attrNameLst>
                                          <p:attrName>style.visibility</p:attrName>
                                        </p:attrNameLst>
                                      </p:cBhvr>
                                      <p:to>
                                        <p:strVal val="visible"/>
                                      </p:to>
                                    </p:set>
                                    <p:anim calcmode="lin" valueType="num">
                                      <p:cBhvr>
                                        <p:cTn id="11" dur="1000" fill="hold"/>
                                        <p:tgtEl>
                                          <p:spTgt spid="189447"/>
                                        </p:tgtEl>
                                        <p:attrNameLst>
                                          <p:attrName>ppt_w</p:attrName>
                                        </p:attrNameLst>
                                      </p:cBhvr>
                                      <p:tavLst>
                                        <p:tav tm="0">
                                          <p:val>
                                            <p:strVal val="#ppt_w*0.70"/>
                                          </p:val>
                                        </p:tav>
                                        <p:tav tm="100000">
                                          <p:val>
                                            <p:strVal val="#ppt_w"/>
                                          </p:val>
                                        </p:tav>
                                      </p:tavLst>
                                    </p:anim>
                                    <p:anim calcmode="lin" valueType="num">
                                      <p:cBhvr>
                                        <p:cTn id="12" dur="1000" fill="hold"/>
                                        <p:tgtEl>
                                          <p:spTgt spid="189447"/>
                                        </p:tgtEl>
                                        <p:attrNameLst>
                                          <p:attrName>ppt_h</p:attrName>
                                        </p:attrNameLst>
                                      </p:cBhvr>
                                      <p:tavLst>
                                        <p:tav tm="0">
                                          <p:val>
                                            <p:strVal val="#ppt_h"/>
                                          </p:val>
                                        </p:tav>
                                        <p:tav tm="100000">
                                          <p:val>
                                            <p:strVal val="#ppt_h"/>
                                          </p:val>
                                        </p:tav>
                                      </p:tavLst>
                                    </p:anim>
                                    <p:animEffect transition="in" filter="fade">
                                      <p:cBhvr>
                                        <p:cTn id="13" dur="1000"/>
                                        <p:tgtEl>
                                          <p:spTgt spid="189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sp>
        <p:nvSpPr>
          <p:cNvPr id="23641" name="Rectangle 89"/>
          <p:cNvSpPr>
            <a:spLocks noChangeArrowheads="1"/>
          </p:cNvSpPr>
          <p:nvPr/>
        </p:nvSpPr>
        <p:spPr bwMode="auto">
          <a:xfrm>
            <a:off x="537482" y="3454400"/>
            <a:ext cx="3511550" cy="3170238"/>
          </a:xfrm>
          <a:prstGeom prst="rect">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sz="2800" b="1" dirty="0">
                <a:latin typeface="Tahoma" pitchFamily="34" charset="0"/>
              </a:rPr>
              <a:t>Age 0 – 6</a:t>
            </a:r>
          </a:p>
          <a:p>
            <a:pPr>
              <a:defRPr/>
            </a:pPr>
            <a:r>
              <a:rPr lang="en-US" b="1" dirty="0">
                <a:solidFill>
                  <a:srgbClr val="FFFFFF"/>
                </a:solidFill>
                <a:latin typeface="Tahoma" pitchFamily="34" charset="0"/>
              </a:rPr>
              <a:t>Sensitive Periods</a:t>
            </a:r>
          </a:p>
          <a:p>
            <a:pPr>
              <a:defRPr/>
            </a:pPr>
            <a:r>
              <a:rPr lang="en-US" dirty="0">
                <a:solidFill>
                  <a:srgbClr val="FFFFFF"/>
                </a:solidFill>
                <a:latin typeface="Tahoma" pitchFamily="34" charset="0"/>
              </a:rPr>
              <a:t>• Sensory Impressions</a:t>
            </a:r>
          </a:p>
          <a:p>
            <a:pPr>
              <a:defRPr/>
            </a:pPr>
            <a:r>
              <a:rPr lang="en-US" dirty="0">
                <a:solidFill>
                  <a:srgbClr val="FFFFFF"/>
                </a:solidFill>
                <a:latin typeface="Tahoma" pitchFamily="34" charset="0"/>
              </a:rPr>
              <a:t>• Language </a:t>
            </a:r>
          </a:p>
          <a:p>
            <a:pPr>
              <a:defRPr/>
            </a:pPr>
            <a:r>
              <a:rPr lang="en-US" dirty="0">
                <a:solidFill>
                  <a:srgbClr val="FFFFFF"/>
                </a:solidFill>
                <a:latin typeface="Tahoma" pitchFamily="34" charset="0"/>
              </a:rPr>
              <a:t>• Sense of </a:t>
            </a:r>
            <a:r>
              <a:rPr lang="en-US" dirty="0">
                <a:solidFill>
                  <a:srgbClr val="FFFFFF"/>
                </a:solidFill>
                <a:latin typeface="Tahoma" pitchFamily="34" charset="0"/>
              </a:rPr>
              <a:t>order &amp; </a:t>
            </a:r>
            <a:r>
              <a:rPr lang="en-US" dirty="0">
                <a:solidFill>
                  <a:srgbClr val="FFFFFF"/>
                </a:solidFill>
                <a:latin typeface="Tahoma" pitchFamily="34" charset="0"/>
              </a:rPr>
              <a:t>organization</a:t>
            </a:r>
          </a:p>
          <a:p>
            <a:pPr>
              <a:defRPr/>
            </a:pPr>
            <a:r>
              <a:rPr lang="en-US" dirty="0">
                <a:solidFill>
                  <a:srgbClr val="FFFFFF"/>
                </a:solidFill>
                <a:latin typeface="Tahoma" pitchFamily="34" charset="0"/>
              </a:rPr>
              <a:t>• Movement</a:t>
            </a:r>
          </a:p>
          <a:p>
            <a:pPr>
              <a:defRPr/>
            </a:pPr>
            <a:r>
              <a:rPr lang="en-US" dirty="0">
                <a:solidFill>
                  <a:srgbClr val="FFFFFF"/>
                </a:solidFill>
                <a:latin typeface="Tahoma" pitchFamily="34" charset="0"/>
              </a:rPr>
              <a:t>• Detail oriented</a:t>
            </a:r>
          </a:p>
          <a:p>
            <a:pPr>
              <a:defRPr/>
            </a:pPr>
            <a:r>
              <a:rPr lang="en-US" dirty="0">
                <a:solidFill>
                  <a:srgbClr val="FFFFFF"/>
                </a:solidFill>
                <a:latin typeface="Tahoma" pitchFamily="34" charset="0"/>
              </a:rPr>
              <a:t>• Process oriented</a:t>
            </a:r>
          </a:p>
          <a:p>
            <a:pPr>
              <a:defRPr/>
            </a:pPr>
            <a:r>
              <a:rPr lang="en-US" dirty="0">
                <a:solidFill>
                  <a:srgbClr val="FFFFFF"/>
                </a:solidFill>
                <a:latin typeface="Tahoma" pitchFamily="34" charset="0"/>
              </a:rPr>
              <a:t>• </a:t>
            </a:r>
            <a:r>
              <a:rPr lang="en-US" dirty="0">
                <a:solidFill>
                  <a:srgbClr val="FFFFFF"/>
                </a:solidFill>
                <a:latin typeface="Tahoma" pitchFamily="34" charset="0"/>
              </a:rPr>
              <a:t>Memorization</a:t>
            </a:r>
          </a:p>
          <a:p>
            <a:pPr>
              <a:defRPr/>
            </a:pPr>
            <a:r>
              <a:rPr lang="en-US" dirty="0">
                <a:solidFill>
                  <a:srgbClr val="FFFFFF"/>
                </a:solidFill>
                <a:latin typeface="Tahoma" pitchFamily="34" charset="0"/>
              </a:rPr>
              <a:t>•</a:t>
            </a:r>
            <a:r>
              <a:rPr lang="en-US" dirty="0">
                <a:solidFill>
                  <a:srgbClr val="FFFFFF"/>
                </a:solidFill>
                <a:latin typeface="Tahoma" pitchFamily="34" charset="0"/>
              </a:rPr>
              <a:t> </a:t>
            </a:r>
            <a:r>
              <a:rPr lang="en-US" dirty="0">
                <a:solidFill>
                  <a:srgbClr val="FFFFFF"/>
                </a:solidFill>
                <a:latin typeface="Tahoma" pitchFamily="34" charset="0"/>
              </a:rPr>
              <a:t>Refinement of senses</a:t>
            </a:r>
            <a:endParaRPr lang="en-US" sz="2800" b="1" dirty="0">
              <a:solidFill>
                <a:srgbClr val="FFFFFF"/>
              </a:solidFill>
              <a:latin typeface="Tahoma" pitchFamily="34" charset="0"/>
            </a:endParaRPr>
          </a:p>
        </p:txBody>
      </p:sp>
      <p:pic>
        <p:nvPicPr>
          <p:cNvPr id="6149" name="Picture 128"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23681" name="Line 129"/>
          <p:cNvSpPr>
            <a:spLocks noChangeShapeType="1"/>
          </p:cNvSpPr>
          <p:nvPr/>
        </p:nvSpPr>
        <p:spPr bwMode="auto">
          <a:xfrm flipH="1" flipV="1">
            <a:off x="500063" y="960438"/>
            <a:ext cx="1004887" cy="1955800"/>
          </a:xfrm>
          <a:prstGeom prst="line">
            <a:avLst/>
          </a:prstGeom>
          <a:noFill/>
          <a:ln w="85725">
            <a:solidFill>
              <a:srgbClr val="FF0000"/>
            </a:solidFill>
            <a:round/>
            <a:headEnd/>
            <a:tailEnd/>
          </a:ln>
        </p:spPr>
        <p:txBody>
          <a:bodyPr/>
          <a:lstStyle/>
          <a:p>
            <a:endParaRPr lang="en-US"/>
          </a:p>
        </p:txBody>
      </p:sp>
      <p:graphicFrame>
        <p:nvGraphicFramePr>
          <p:cNvPr id="23689" name="Object 137"/>
          <p:cNvGraphicFramePr>
            <a:graphicFrameLocks noChangeAspect="1"/>
          </p:cNvGraphicFramePr>
          <p:nvPr/>
        </p:nvGraphicFramePr>
        <p:xfrm>
          <a:off x="360363" y="0"/>
          <a:ext cx="347662" cy="630238"/>
        </p:xfrm>
        <a:graphic>
          <a:graphicData uri="http://schemas.openxmlformats.org/presentationml/2006/ole">
            <p:oleObj spid="_x0000_s6146" name="CorelDRAW" r:id="rId4" imgW="909523" imgH="1607831" progId="CorelDRAW.Graphic.11">
              <p:embed/>
            </p:oleObj>
          </a:graphicData>
        </a:graphic>
      </p:graphicFrame>
      <p:sp>
        <p:nvSpPr>
          <p:cNvPr id="23690" name="Line 138"/>
          <p:cNvSpPr>
            <a:spLocks noChangeShapeType="1"/>
          </p:cNvSpPr>
          <p:nvPr/>
        </p:nvSpPr>
        <p:spPr bwMode="auto">
          <a:xfrm flipH="1">
            <a:off x="1493838" y="935038"/>
            <a:ext cx="946150" cy="2006600"/>
          </a:xfrm>
          <a:prstGeom prst="line">
            <a:avLst/>
          </a:prstGeom>
          <a:noFill/>
          <a:ln w="85725">
            <a:solidFill>
              <a:schemeClr val="bg2"/>
            </a:solidFill>
            <a:round/>
            <a:headEnd/>
            <a:tailEnd/>
          </a:ln>
        </p:spPr>
        <p:txBody>
          <a:bodyPr/>
          <a:lstStyle/>
          <a:p>
            <a:endParaRPr lang="en-US"/>
          </a:p>
        </p:txBody>
      </p:sp>
      <p:pic>
        <p:nvPicPr>
          <p:cNvPr id="23693" name="Picture 141"/>
          <p:cNvPicPr>
            <a:picLocks noGrp="1" noChangeAspect="1" noChangeArrowheads="1"/>
          </p:cNvPicPr>
          <p:nvPr>
            <p:ph sz="quarter" idx="1"/>
          </p:nvPr>
        </p:nvPicPr>
        <p:blipFill>
          <a:blip r:embed="rId5" cstate="print"/>
          <a:stretch>
            <a:fillRect/>
          </a:stretch>
        </p:blipFill>
        <p:spPr>
          <a:xfrm>
            <a:off x="7067555" y="3893458"/>
            <a:ext cx="1355261" cy="2189163"/>
          </a:xfrm>
          <a:prstGeom prst="rect">
            <a:avLst/>
          </a:prstGeom>
          <a:ln>
            <a:noFill/>
          </a:ln>
          <a:effectLst>
            <a:softEdge rad="112500"/>
          </a:effectLst>
        </p:spPr>
      </p:pic>
      <p:pic>
        <p:nvPicPr>
          <p:cNvPr id="23694" name="Picture 142"/>
          <p:cNvPicPr>
            <a:picLocks noGrp="1" noChangeAspect="1" noChangeArrowheads="1"/>
          </p:cNvPicPr>
          <p:nvPr>
            <p:ph sz="quarter" idx="2"/>
          </p:nvPr>
        </p:nvPicPr>
        <p:blipFill>
          <a:blip r:embed="rId6" cstate="print"/>
          <a:srcRect/>
          <a:stretch>
            <a:fillRect/>
          </a:stretch>
        </p:blipFill>
        <p:spPr>
          <a:xfrm>
            <a:off x="4222750" y="3795713"/>
            <a:ext cx="2754313" cy="1828800"/>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681"/>
                                        </p:tgtEl>
                                        <p:attrNameLst>
                                          <p:attrName>style.visibility</p:attrName>
                                        </p:attrNameLst>
                                      </p:cBhvr>
                                      <p:to>
                                        <p:strVal val="visible"/>
                                      </p:to>
                                    </p:set>
                                    <p:anim calcmode="lin" valueType="num">
                                      <p:cBhvr>
                                        <p:cTn id="7" dur="2000" fill="hold"/>
                                        <p:tgtEl>
                                          <p:spTgt spid="23681"/>
                                        </p:tgtEl>
                                        <p:attrNameLst>
                                          <p:attrName>ppt_w</p:attrName>
                                        </p:attrNameLst>
                                      </p:cBhvr>
                                      <p:tavLst>
                                        <p:tav tm="0">
                                          <p:val>
                                            <p:fltVal val="0"/>
                                          </p:val>
                                        </p:tav>
                                        <p:tav tm="100000">
                                          <p:val>
                                            <p:strVal val="#ppt_w"/>
                                          </p:val>
                                        </p:tav>
                                      </p:tavLst>
                                    </p:anim>
                                    <p:anim calcmode="lin" valueType="num">
                                      <p:cBhvr>
                                        <p:cTn id="8" dur="2000" fill="hold"/>
                                        <p:tgtEl>
                                          <p:spTgt spid="23681"/>
                                        </p:tgtEl>
                                        <p:attrNameLst>
                                          <p:attrName>ppt_h</p:attrName>
                                        </p:attrNameLst>
                                      </p:cBhvr>
                                      <p:tavLst>
                                        <p:tav tm="0">
                                          <p:val>
                                            <p:fltVal val="0"/>
                                          </p:val>
                                        </p:tav>
                                        <p:tav tm="100000">
                                          <p:val>
                                            <p:strVal val="#ppt_h"/>
                                          </p:val>
                                        </p:tav>
                                      </p:tavLst>
                                    </p:anim>
                                    <p:animEffect transition="in" filter="fade">
                                      <p:cBhvr>
                                        <p:cTn id="9" dur="2000"/>
                                        <p:tgtEl>
                                          <p:spTgt spid="23681"/>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3690"/>
                                        </p:tgtEl>
                                        <p:attrNameLst>
                                          <p:attrName>style.visibility</p:attrName>
                                        </p:attrNameLst>
                                      </p:cBhvr>
                                      <p:to>
                                        <p:strVal val="visible"/>
                                      </p:to>
                                    </p:set>
                                    <p:anim calcmode="lin" valueType="num">
                                      <p:cBhvr>
                                        <p:cTn id="13" dur="2000" fill="hold"/>
                                        <p:tgtEl>
                                          <p:spTgt spid="23690"/>
                                        </p:tgtEl>
                                        <p:attrNameLst>
                                          <p:attrName>ppt_w</p:attrName>
                                        </p:attrNameLst>
                                      </p:cBhvr>
                                      <p:tavLst>
                                        <p:tav tm="0">
                                          <p:val>
                                            <p:fltVal val="0"/>
                                          </p:val>
                                        </p:tav>
                                        <p:tav tm="100000">
                                          <p:val>
                                            <p:strVal val="#ppt_w"/>
                                          </p:val>
                                        </p:tav>
                                      </p:tavLst>
                                    </p:anim>
                                    <p:anim calcmode="lin" valueType="num">
                                      <p:cBhvr>
                                        <p:cTn id="14" dur="2000" fill="hold"/>
                                        <p:tgtEl>
                                          <p:spTgt spid="23690"/>
                                        </p:tgtEl>
                                        <p:attrNameLst>
                                          <p:attrName>ppt_h</p:attrName>
                                        </p:attrNameLst>
                                      </p:cBhvr>
                                      <p:tavLst>
                                        <p:tav tm="0">
                                          <p:val>
                                            <p:fltVal val="0"/>
                                          </p:val>
                                        </p:tav>
                                        <p:tav tm="100000">
                                          <p:val>
                                            <p:strVal val="#ppt_h"/>
                                          </p:val>
                                        </p:tav>
                                      </p:tavLst>
                                    </p:anim>
                                    <p:animEffect transition="in" filter="fade">
                                      <p:cBhvr>
                                        <p:cTn id="15" dur="2000"/>
                                        <p:tgtEl>
                                          <p:spTgt spid="236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641"/>
                                        </p:tgtEl>
                                        <p:attrNameLst>
                                          <p:attrName>style.visibility</p:attrName>
                                        </p:attrNameLst>
                                      </p:cBhvr>
                                      <p:to>
                                        <p:strVal val="visible"/>
                                      </p:to>
                                    </p:set>
                                    <p:animEffect transition="in" filter="fade">
                                      <p:cBhvr>
                                        <p:cTn id="18" dur="2000"/>
                                        <p:tgtEl>
                                          <p:spTgt spid="23641"/>
                                        </p:tgtEl>
                                      </p:cBhvr>
                                    </p:animEffect>
                                  </p:childTnLst>
                                </p:cTn>
                              </p:par>
                            </p:childTnLst>
                          </p:cTn>
                        </p:par>
                        <p:par>
                          <p:cTn id="19" fill="hold">
                            <p:stCondLst>
                              <p:cond delay="4000"/>
                            </p:stCondLst>
                            <p:childTnLst>
                              <p:par>
                                <p:cTn id="20" presetID="55" presetClass="entr" presetSubtype="0" fill="hold" nodeType="afterEffect">
                                  <p:stCondLst>
                                    <p:cond delay="0"/>
                                  </p:stCondLst>
                                  <p:childTnLst>
                                    <p:set>
                                      <p:cBhvr>
                                        <p:cTn id="21" dur="1" fill="hold">
                                          <p:stCondLst>
                                            <p:cond delay="0"/>
                                          </p:stCondLst>
                                        </p:cTn>
                                        <p:tgtEl>
                                          <p:spTgt spid="23689"/>
                                        </p:tgtEl>
                                        <p:attrNameLst>
                                          <p:attrName>style.visibility</p:attrName>
                                        </p:attrNameLst>
                                      </p:cBhvr>
                                      <p:to>
                                        <p:strVal val="visible"/>
                                      </p:to>
                                    </p:set>
                                    <p:anim calcmode="lin" valueType="num">
                                      <p:cBhvr>
                                        <p:cTn id="22" dur="1000" fill="hold"/>
                                        <p:tgtEl>
                                          <p:spTgt spid="23689"/>
                                        </p:tgtEl>
                                        <p:attrNameLst>
                                          <p:attrName>ppt_w</p:attrName>
                                        </p:attrNameLst>
                                      </p:cBhvr>
                                      <p:tavLst>
                                        <p:tav tm="0">
                                          <p:val>
                                            <p:strVal val="#ppt_w*0.70"/>
                                          </p:val>
                                        </p:tav>
                                        <p:tav tm="100000">
                                          <p:val>
                                            <p:strVal val="#ppt_w"/>
                                          </p:val>
                                        </p:tav>
                                      </p:tavLst>
                                    </p:anim>
                                    <p:anim calcmode="lin" valueType="num">
                                      <p:cBhvr>
                                        <p:cTn id="23" dur="1000" fill="hold"/>
                                        <p:tgtEl>
                                          <p:spTgt spid="23689"/>
                                        </p:tgtEl>
                                        <p:attrNameLst>
                                          <p:attrName>ppt_h</p:attrName>
                                        </p:attrNameLst>
                                      </p:cBhvr>
                                      <p:tavLst>
                                        <p:tav tm="0">
                                          <p:val>
                                            <p:strVal val="#ppt_h"/>
                                          </p:val>
                                        </p:tav>
                                        <p:tav tm="100000">
                                          <p:val>
                                            <p:strVal val="#ppt_h"/>
                                          </p:val>
                                        </p:tav>
                                      </p:tavLst>
                                    </p:anim>
                                    <p:animEffect transition="in" filter="fade">
                                      <p:cBhvr>
                                        <p:cTn id="24" dur="1000"/>
                                        <p:tgtEl>
                                          <p:spTgt spid="23689"/>
                                        </p:tgtEl>
                                      </p:cBhvr>
                                    </p:animEffect>
                                  </p:childTnLst>
                                </p:cTn>
                              </p:par>
                            </p:childTnLst>
                          </p:cTn>
                        </p:par>
                        <p:par>
                          <p:cTn id="25" fill="hold">
                            <p:stCondLst>
                              <p:cond delay="5000"/>
                            </p:stCondLst>
                            <p:childTnLst>
                              <p:par>
                                <p:cTn id="26" presetID="53" presetClass="entr" presetSubtype="0" fill="hold" nodeType="afterEffect">
                                  <p:stCondLst>
                                    <p:cond delay="0"/>
                                  </p:stCondLst>
                                  <p:childTnLst>
                                    <p:set>
                                      <p:cBhvr>
                                        <p:cTn id="27" dur="1" fill="hold">
                                          <p:stCondLst>
                                            <p:cond delay="0"/>
                                          </p:stCondLst>
                                        </p:cTn>
                                        <p:tgtEl>
                                          <p:spTgt spid="23694"/>
                                        </p:tgtEl>
                                        <p:attrNameLst>
                                          <p:attrName>style.visibility</p:attrName>
                                        </p:attrNameLst>
                                      </p:cBhvr>
                                      <p:to>
                                        <p:strVal val="visible"/>
                                      </p:to>
                                    </p:set>
                                    <p:anim calcmode="lin" valueType="num">
                                      <p:cBhvr>
                                        <p:cTn id="28" dur="2000" fill="hold"/>
                                        <p:tgtEl>
                                          <p:spTgt spid="23694"/>
                                        </p:tgtEl>
                                        <p:attrNameLst>
                                          <p:attrName>ppt_w</p:attrName>
                                        </p:attrNameLst>
                                      </p:cBhvr>
                                      <p:tavLst>
                                        <p:tav tm="0">
                                          <p:val>
                                            <p:fltVal val="0"/>
                                          </p:val>
                                        </p:tav>
                                        <p:tav tm="100000">
                                          <p:val>
                                            <p:strVal val="#ppt_w"/>
                                          </p:val>
                                        </p:tav>
                                      </p:tavLst>
                                    </p:anim>
                                    <p:anim calcmode="lin" valueType="num">
                                      <p:cBhvr>
                                        <p:cTn id="29" dur="2000" fill="hold"/>
                                        <p:tgtEl>
                                          <p:spTgt spid="23694"/>
                                        </p:tgtEl>
                                        <p:attrNameLst>
                                          <p:attrName>ppt_h</p:attrName>
                                        </p:attrNameLst>
                                      </p:cBhvr>
                                      <p:tavLst>
                                        <p:tav tm="0">
                                          <p:val>
                                            <p:fltVal val="0"/>
                                          </p:val>
                                        </p:tav>
                                        <p:tav tm="100000">
                                          <p:val>
                                            <p:strVal val="#ppt_h"/>
                                          </p:val>
                                        </p:tav>
                                      </p:tavLst>
                                    </p:anim>
                                    <p:animEffect transition="in" filter="fade">
                                      <p:cBhvr>
                                        <p:cTn id="30" dur="2000"/>
                                        <p:tgtEl>
                                          <p:spTgt spid="23694"/>
                                        </p:tgtEl>
                                      </p:cBhvr>
                                    </p:animEffect>
                                  </p:childTnLst>
                                </p:cTn>
                              </p:par>
                            </p:childTnLst>
                          </p:cTn>
                        </p:par>
                        <p:par>
                          <p:cTn id="31" fill="hold">
                            <p:stCondLst>
                              <p:cond delay="7000"/>
                            </p:stCondLst>
                            <p:childTnLst>
                              <p:par>
                                <p:cTn id="32" presetID="53" presetClass="entr" presetSubtype="0" fill="hold" nodeType="afterEffect">
                                  <p:stCondLst>
                                    <p:cond delay="0"/>
                                  </p:stCondLst>
                                  <p:childTnLst>
                                    <p:set>
                                      <p:cBhvr>
                                        <p:cTn id="33" dur="1" fill="hold">
                                          <p:stCondLst>
                                            <p:cond delay="0"/>
                                          </p:stCondLst>
                                        </p:cTn>
                                        <p:tgtEl>
                                          <p:spTgt spid="23693"/>
                                        </p:tgtEl>
                                        <p:attrNameLst>
                                          <p:attrName>style.visibility</p:attrName>
                                        </p:attrNameLst>
                                      </p:cBhvr>
                                      <p:to>
                                        <p:strVal val="visible"/>
                                      </p:to>
                                    </p:set>
                                    <p:anim calcmode="lin" valueType="num">
                                      <p:cBhvr>
                                        <p:cTn id="34" dur="2000" fill="hold"/>
                                        <p:tgtEl>
                                          <p:spTgt spid="23693"/>
                                        </p:tgtEl>
                                        <p:attrNameLst>
                                          <p:attrName>ppt_w</p:attrName>
                                        </p:attrNameLst>
                                      </p:cBhvr>
                                      <p:tavLst>
                                        <p:tav tm="0">
                                          <p:val>
                                            <p:fltVal val="0"/>
                                          </p:val>
                                        </p:tav>
                                        <p:tav tm="100000">
                                          <p:val>
                                            <p:strVal val="#ppt_w"/>
                                          </p:val>
                                        </p:tav>
                                      </p:tavLst>
                                    </p:anim>
                                    <p:anim calcmode="lin" valueType="num">
                                      <p:cBhvr>
                                        <p:cTn id="35" dur="2000" fill="hold"/>
                                        <p:tgtEl>
                                          <p:spTgt spid="23693"/>
                                        </p:tgtEl>
                                        <p:attrNameLst>
                                          <p:attrName>ppt_h</p:attrName>
                                        </p:attrNameLst>
                                      </p:cBhvr>
                                      <p:tavLst>
                                        <p:tav tm="0">
                                          <p:val>
                                            <p:fltVal val="0"/>
                                          </p:val>
                                        </p:tav>
                                        <p:tav tm="100000">
                                          <p:val>
                                            <p:strVal val="#ppt_h"/>
                                          </p:val>
                                        </p:tav>
                                      </p:tavLst>
                                    </p:anim>
                                    <p:animEffect transition="in" filter="fade">
                                      <p:cBhvr>
                                        <p:cTn id="36" dur="2000"/>
                                        <p:tgtEl>
                                          <p:spTgt spid="23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41" grpId="0" animBg="1"/>
      <p:bldP spid="23681" grpId="0" animBg="1"/>
      <p:bldP spid="236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304800" y="381000"/>
            <a:ext cx="8458200" cy="6019800"/>
          </a:xfrm>
          <a:prstGeom prst="rect">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endParaRPr lang="en-US">
              <a:latin typeface="Times New Roman" pitchFamily="18" charset="0"/>
            </a:endParaRPr>
          </a:p>
        </p:txBody>
      </p:sp>
      <p:pic>
        <p:nvPicPr>
          <p:cNvPr id="7172" name="Picture 28" descr="planescolor"/>
          <p:cNvPicPr>
            <a:picLocks noChangeAspect="1" noChangeArrowheads="1"/>
          </p:cNvPicPr>
          <p:nvPr/>
        </p:nvPicPr>
        <p:blipFill>
          <a:blip r:embed="rId3" cstate="print"/>
          <a:srcRect/>
          <a:stretch>
            <a:fillRect/>
          </a:stretch>
        </p:blipFill>
        <p:spPr bwMode="auto">
          <a:xfrm>
            <a:off x="387350" y="631825"/>
            <a:ext cx="8294688" cy="2633663"/>
          </a:xfrm>
          <a:prstGeom prst="rect">
            <a:avLst/>
          </a:prstGeom>
          <a:noFill/>
          <a:ln w="9525">
            <a:noFill/>
            <a:miter lim="800000"/>
            <a:headEnd/>
            <a:tailEnd/>
          </a:ln>
        </p:spPr>
      </p:pic>
      <p:sp>
        <p:nvSpPr>
          <p:cNvPr id="170013" name="Line 29"/>
          <p:cNvSpPr>
            <a:spLocks noChangeShapeType="1"/>
          </p:cNvSpPr>
          <p:nvPr/>
        </p:nvSpPr>
        <p:spPr bwMode="auto">
          <a:xfrm flipH="1" flipV="1">
            <a:off x="500063" y="960438"/>
            <a:ext cx="1004887" cy="1955800"/>
          </a:xfrm>
          <a:prstGeom prst="line">
            <a:avLst/>
          </a:prstGeom>
          <a:noFill/>
          <a:ln w="85725">
            <a:solidFill>
              <a:srgbClr val="FF0000"/>
            </a:solidFill>
            <a:round/>
            <a:headEnd/>
            <a:tailEnd/>
          </a:ln>
        </p:spPr>
        <p:txBody>
          <a:bodyPr/>
          <a:lstStyle/>
          <a:p>
            <a:endParaRPr lang="en-US"/>
          </a:p>
        </p:txBody>
      </p:sp>
      <p:graphicFrame>
        <p:nvGraphicFramePr>
          <p:cNvPr id="170021" name="Object 37"/>
          <p:cNvGraphicFramePr>
            <a:graphicFrameLocks noChangeAspect="1"/>
          </p:cNvGraphicFramePr>
          <p:nvPr/>
        </p:nvGraphicFramePr>
        <p:xfrm>
          <a:off x="360363" y="0"/>
          <a:ext cx="347662" cy="630238"/>
        </p:xfrm>
        <a:graphic>
          <a:graphicData uri="http://schemas.openxmlformats.org/presentationml/2006/ole">
            <p:oleObj spid="_x0000_s7170" name="CorelDRAW" r:id="rId4" imgW="909523" imgH="1607831" progId="CorelDRAW.Graphic.11">
              <p:embed/>
            </p:oleObj>
          </a:graphicData>
        </a:graphic>
      </p:graphicFrame>
      <p:sp>
        <p:nvSpPr>
          <p:cNvPr id="170022" name="Text Box 38"/>
          <p:cNvSpPr txBox="1">
            <a:spLocks noChangeArrowheads="1"/>
          </p:cNvSpPr>
          <p:nvPr/>
        </p:nvSpPr>
        <p:spPr bwMode="auto">
          <a:xfrm>
            <a:off x="422276" y="3454400"/>
            <a:ext cx="3932010" cy="2862322"/>
          </a:xfrm>
          <a:prstGeom prst="rect">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spcBef>
                <a:spcPct val="50000"/>
              </a:spcBef>
            </a:pPr>
            <a:r>
              <a:rPr lang="en-US" b="1" i="1" dirty="0">
                <a:solidFill>
                  <a:schemeClr val="bg1"/>
                </a:solidFill>
                <a:latin typeface="Tahoma" pitchFamily="34" charset="0"/>
              </a:rPr>
              <a:t>Characteristics:</a:t>
            </a:r>
          </a:p>
          <a:p>
            <a:pPr>
              <a:spcBef>
                <a:spcPct val="50000"/>
              </a:spcBef>
            </a:pPr>
            <a:r>
              <a:rPr lang="en-US" dirty="0">
                <a:solidFill>
                  <a:schemeClr val="bg1"/>
                </a:solidFill>
                <a:latin typeface="Tahoma" pitchFamily="34" charset="0"/>
              </a:rPr>
              <a:t>Great physical growth</a:t>
            </a:r>
          </a:p>
          <a:p>
            <a:pPr>
              <a:spcBef>
                <a:spcPct val="50000"/>
              </a:spcBef>
            </a:pPr>
            <a:r>
              <a:rPr lang="en-US" dirty="0">
                <a:solidFill>
                  <a:schemeClr val="bg1"/>
                </a:solidFill>
                <a:latin typeface="Tahoma" pitchFamily="34" charset="0"/>
              </a:rPr>
              <a:t>Unconscious intellectual growth</a:t>
            </a:r>
          </a:p>
          <a:p>
            <a:pPr>
              <a:spcBef>
                <a:spcPct val="50000"/>
              </a:spcBef>
            </a:pPr>
            <a:r>
              <a:rPr lang="en-US" dirty="0">
                <a:solidFill>
                  <a:schemeClr val="bg1"/>
                </a:solidFill>
                <a:latin typeface="Tahoma" pitchFamily="34" charset="0"/>
              </a:rPr>
              <a:t>Order and organization is goal</a:t>
            </a:r>
            <a:r>
              <a:rPr lang="en-US" dirty="0">
                <a:latin typeface="Tahoma" pitchFamily="34" charset="0"/>
              </a:rPr>
              <a:t> </a:t>
            </a:r>
          </a:p>
          <a:p>
            <a:pPr>
              <a:spcBef>
                <a:spcPct val="50000"/>
              </a:spcBef>
            </a:pPr>
            <a:r>
              <a:rPr lang="en-US" dirty="0">
                <a:solidFill>
                  <a:schemeClr val="bg1"/>
                </a:solidFill>
                <a:latin typeface="Tahoma" pitchFamily="34" charset="0"/>
              </a:rPr>
              <a:t>Loves to repeat</a:t>
            </a:r>
          </a:p>
          <a:p>
            <a:pPr>
              <a:spcBef>
                <a:spcPct val="50000"/>
              </a:spcBef>
            </a:pPr>
            <a:r>
              <a:rPr lang="en-US" dirty="0">
                <a:solidFill>
                  <a:schemeClr val="bg1"/>
                </a:solidFill>
                <a:latin typeface="Tahoma" pitchFamily="34" charset="0"/>
              </a:rPr>
              <a:t>Absorbs everything</a:t>
            </a:r>
          </a:p>
          <a:p>
            <a:pPr>
              <a:spcBef>
                <a:spcPct val="50000"/>
              </a:spcBef>
            </a:pPr>
            <a:r>
              <a:rPr lang="en-US" dirty="0">
                <a:solidFill>
                  <a:schemeClr val="bg1"/>
                </a:solidFill>
                <a:latin typeface="Tahoma" pitchFamily="34" charset="0"/>
              </a:rPr>
              <a:t>Ego-centered</a:t>
            </a:r>
          </a:p>
        </p:txBody>
      </p:sp>
      <p:sp>
        <p:nvSpPr>
          <p:cNvPr id="170024" name="Line 40"/>
          <p:cNvSpPr>
            <a:spLocks noChangeShapeType="1"/>
          </p:cNvSpPr>
          <p:nvPr/>
        </p:nvSpPr>
        <p:spPr bwMode="auto">
          <a:xfrm flipH="1">
            <a:off x="1493838" y="935038"/>
            <a:ext cx="946150" cy="2006600"/>
          </a:xfrm>
          <a:prstGeom prst="line">
            <a:avLst/>
          </a:prstGeom>
          <a:noFill/>
          <a:ln w="85725">
            <a:solidFill>
              <a:schemeClr val="bg2"/>
            </a:solidFill>
            <a:round/>
            <a:headEnd/>
            <a:tailEnd/>
          </a:ln>
        </p:spPr>
        <p:txBody>
          <a:bodyPr/>
          <a:lstStyle/>
          <a:p>
            <a:endParaRPr lang="en-US"/>
          </a:p>
        </p:txBody>
      </p:sp>
      <p:pic>
        <p:nvPicPr>
          <p:cNvPr id="170026" name="Picture 42"/>
          <p:cNvPicPr>
            <a:picLocks noGrp="1" noChangeAspect="1" noChangeArrowheads="1"/>
          </p:cNvPicPr>
          <p:nvPr>
            <p:ph sz="half" idx="1"/>
          </p:nvPr>
        </p:nvPicPr>
        <p:blipFill>
          <a:blip r:embed="rId5" cstate="print"/>
          <a:stretch>
            <a:fillRect/>
          </a:stretch>
        </p:blipFill>
        <p:spPr>
          <a:xfrm>
            <a:off x="4839466" y="3556000"/>
            <a:ext cx="1723666" cy="2784249"/>
          </a:xfrm>
          <a:prstGeom prst="rect">
            <a:avLst/>
          </a:prstGeom>
          <a:ln>
            <a:noFill/>
          </a:ln>
          <a:effectLst>
            <a:softEdge rad="112500"/>
          </a:effectLst>
        </p:spPr>
      </p:pic>
      <p:pic>
        <p:nvPicPr>
          <p:cNvPr id="170028" name="Picture 44"/>
          <p:cNvPicPr>
            <a:picLocks noGrp="1" noChangeAspect="1" noChangeArrowheads="1"/>
          </p:cNvPicPr>
          <p:nvPr>
            <p:ph sz="half" idx="2"/>
          </p:nvPr>
        </p:nvPicPr>
        <p:blipFill>
          <a:blip r:embed="rId6" cstate="print"/>
          <a:stretch>
            <a:fillRect/>
          </a:stretch>
        </p:blipFill>
        <p:spPr>
          <a:xfrm>
            <a:off x="6593571" y="3947885"/>
            <a:ext cx="2122258" cy="1521615"/>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0013"/>
                                        </p:tgtEl>
                                        <p:attrNameLst>
                                          <p:attrName>style.visibility</p:attrName>
                                        </p:attrNameLst>
                                      </p:cBhvr>
                                      <p:to>
                                        <p:strVal val="visible"/>
                                      </p:to>
                                    </p:set>
                                    <p:anim calcmode="lin" valueType="num">
                                      <p:cBhvr>
                                        <p:cTn id="7" dur="2000" fill="hold"/>
                                        <p:tgtEl>
                                          <p:spTgt spid="170013"/>
                                        </p:tgtEl>
                                        <p:attrNameLst>
                                          <p:attrName>ppt_w</p:attrName>
                                        </p:attrNameLst>
                                      </p:cBhvr>
                                      <p:tavLst>
                                        <p:tav tm="0">
                                          <p:val>
                                            <p:fltVal val="0"/>
                                          </p:val>
                                        </p:tav>
                                        <p:tav tm="100000">
                                          <p:val>
                                            <p:strVal val="#ppt_w"/>
                                          </p:val>
                                        </p:tav>
                                      </p:tavLst>
                                    </p:anim>
                                    <p:anim calcmode="lin" valueType="num">
                                      <p:cBhvr>
                                        <p:cTn id="8" dur="2000" fill="hold"/>
                                        <p:tgtEl>
                                          <p:spTgt spid="170013"/>
                                        </p:tgtEl>
                                        <p:attrNameLst>
                                          <p:attrName>ppt_h</p:attrName>
                                        </p:attrNameLst>
                                      </p:cBhvr>
                                      <p:tavLst>
                                        <p:tav tm="0">
                                          <p:val>
                                            <p:fltVal val="0"/>
                                          </p:val>
                                        </p:tav>
                                        <p:tav tm="100000">
                                          <p:val>
                                            <p:strVal val="#ppt_h"/>
                                          </p:val>
                                        </p:tav>
                                      </p:tavLst>
                                    </p:anim>
                                    <p:animEffect transition="in" filter="fade">
                                      <p:cBhvr>
                                        <p:cTn id="9" dur="2000"/>
                                        <p:tgtEl>
                                          <p:spTgt spid="170013"/>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170024"/>
                                        </p:tgtEl>
                                        <p:attrNameLst>
                                          <p:attrName>style.visibility</p:attrName>
                                        </p:attrNameLst>
                                      </p:cBhvr>
                                      <p:to>
                                        <p:strVal val="visible"/>
                                      </p:to>
                                    </p:set>
                                    <p:anim calcmode="lin" valueType="num">
                                      <p:cBhvr>
                                        <p:cTn id="13" dur="2000" fill="hold"/>
                                        <p:tgtEl>
                                          <p:spTgt spid="170024"/>
                                        </p:tgtEl>
                                        <p:attrNameLst>
                                          <p:attrName>ppt_w</p:attrName>
                                        </p:attrNameLst>
                                      </p:cBhvr>
                                      <p:tavLst>
                                        <p:tav tm="0">
                                          <p:val>
                                            <p:fltVal val="0"/>
                                          </p:val>
                                        </p:tav>
                                        <p:tav tm="100000">
                                          <p:val>
                                            <p:strVal val="#ppt_w"/>
                                          </p:val>
                                        </p:tav>
                                      </p:tavLst>
                                    </p:anim>
                                    <p:anim calcmode="lin" valueType="num">
                                      <p:cBhvr>
                                        <p:cTn id="14" dur="2000" fill="hold"/>
                                        <p:tgtEl>
                                          <p:spTgt spid="170024"/>
                                        </p:tgtEl>
                                        <p:attrNameLst>
                                          <p:attrName>ppt_h</p:attrName>
                                        </p:attrNameLst>
                                      </p:cBhvr>
                                      <p:tavLst>
                                        <p:tav tm="0">
                                          <p:val>
                                            <p:fltVal val="0"/>
                                          </p:val>
                                        </p:tav>
                                        <p:tav tm="100000">
                                          <p:val>
                                            <p:strVal val="#ppt_h"/>
                                          </p:val>
                                        </p:tav>
                                      </p:tavLst>
                                    </p:anim>
                                    <p:animEffect transition="in" filter="fade">
                                      <p:cBhvr>
                                        <p:cTn id="15" dur="2000"/>
                                        <p:tgtEl>
                                          <p:spTgt spid="170024"/>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170021"/>
                                        </p:tgtEl>
                                        <p:attrNameLst>
                                          <p:attrName>style.visibility</p:attrName>
                                        </p:attrNameLst>
                                      </p:cBhvr>
                                      <p:to>
                                        <p:strVal val="visible"/>
                                      </p:to>
                                    </p:set>
                                    <p:anim calcmode="lin" valueType="num">
                                      <p:cBhvr>
                                        <p:cTn id="19" dur="1000" fill="hold"/>
                                        <p:tgtEl>
                                          <p:spTgt spid="170021"/>
                                        </p:tgtEl>
                                        <p:attrNameLst>
                                          <p:attrName>ppt_w</p:attrName>
                                        </p:attrNameLst>
                                      </p:cBhvr>
                                      <p:tavLst>
                                        <p:tav tm="0">
                                          <p:val>
                                            <p:strVal val="#ppt_w*0.70"/>
                                          </p:val>
                                        </p:tav>
                                        <p:tav tm="100000">
                                          <p:val>
                                            <p:strVal val="#ppt_w"/>
                                          </p:val>
                                        </p:tav>
                                      </p:tavLst>
                                    </p:anim>
                                    <p:anim calcmode="lin" valueType="num">
                                      <p:cBhvr>
                                        <p:cTn id="20" dur="1000" fill="hold"/>
                                        <p:tgtEl>
                                          <p:spTgt spid="170021"/>
                                        </p:tgtEl>
                                        <p:attrNameLst>
                                          <p:attrName>ppt_h</p:attrName>
                                        </p:attrNameLst>
                                      </p:cBhvr>
                                      <p:tavLst>
                                        <p:tav tm="0">
                                          <p:val>
                                            <p:strVal val="#ppt_h"/>
                                          </p:val>
                                        </p:tav>
                                        <p:tav tm="100000">
                                          <p:val>
                                            <p:strVal val="#ppt_h"/>
                                          </p:val>
                                        </p:tav>
                                      </p:tavLst>
                                    </p:anim>
                                    <p:animEffect transition="in" filter="fade">
                                      <p:cBhvr>
                                        <p:cTn id="21" dur="1000"/>
                                        <p:tgtEl>
                                          <p:spTgt spid="170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3" grpId="0" animBg="1"/>
      <p:bldP spid="17002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2433</TotalTime>
  <Words>1038</Words>
  <Application>Microsoft Office PowerPoint</Application>
  <PresentationFormat>On-screen Show (4:3)</PresentationFormat>
  <Paragraphs>100</Paragraphs>
  <Slides>24</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Verdana</vt:lpstr>
      <vt:lpstr>Arial</vt:lpstr>
      <vt:lpstr>Calibri</vt:lpstr>
      <vt:lpstr>Times New Roman</vt:lpstr>
      <vt:lpstr>Tahoma</vt:lpstr>
      <vt:lpstr>Swis721 Hv BT</vt:lpstr>
      <vt:lpstr>Constantia</vt:lpstr>
      <vt:lpstr>Wingdings 2</vt:lpstr>
      <vt:lpstr>Flow</vt:lpstr>
      <vt:lpstr>CorelDRAW 11.0 Graphic</vt:lpstr>
      <vt:lpstr>Slide 1</vt:lpstr>
      <vt:lpstr>Maria Montessori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Villa Montessori School</dc:title>
  <dc:creator>Laura</dc:creator>
  <cp:lastModifiedBy>Laura</cp:lastModifiedBy>
  <cp:revision>170</cp:revision>
  <dcterms:created xsi:type="dcterms:W3CDTF">2003-08-13T15:01:52Z</dcterms:created>
  <dcterms:modified xsi:type="dcterms:W3CDTF">2010-06-06T22:12:50Z</dcterms:modified>
</cp:coreProperties>
</file>